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39"/>
    <p:restoredTop sz="94681"/>
  </p:normalViewPr>
  <p:slideViewPr>
    <p:cSldViewPr snapToGrid="0">
      <p:cViewPr varScale="1">
        <p:scale>
          <a:sx n="104" d="100"/>
          <a:sy n="104" d="100"/>
        </p:scale>
        <p:origin x="224" y="4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Banta" userId="2d49d7f7-6d45-48ea-9f6d-25453fdb2123" providerId="ADAL" clId="{2C9485DD-1A95-534E-9E92-5A6460AF5389}"/>
    <pc:docChg chg="modSld">
      <pc:chgData name="Lee Banta" userId="2d49d7f7-6d45-48ea-9f6d-25453fdb2123" providerId="ADAL" clId="{2C9485DD-1A95-534E-9E92-5A6460AF5389}" dt="2025-06-05T00:26:15.690" v="6" actId="20577"/>
      <pc:docMkLst>
        <pc:docMk/>
      </pc:docMkLst>
      <pc:sldChg chg="modSp mod">
        <pc:chgData name="Lee Banta" userId="2d49d7f7-6d45-48ea-9f6d-25453fdb2123" providerId="ADAL" clId="{2C9485DD-1A95-534E-9E92-5A6460AF5389}" dt="2025-06-05T00:26:15.690" v="6" actId="20577"/>
        <pc:sldMkLst>
          <pc:docMk/>
          <pc:sldMk cId="619649925" sldId="261"/>
        </pc:sldMkLst>
        <pc:graphicFrameChg chg="modGraphic">
          <ac:chgData name="Lee Banta" userId="2d49d7f7-6d45-48ea-9f6d-25453fdb2123" providerId="ADAL" clId="{2C9485DD-1A95-534E-9E92-5A6460AF5389}" dt="2025-06-05T00:26:15.690" v="6" actId="20577"/>
          <ac:graphicFrameMkLst>
            <pc:docMk/>
            <pc:sldMk cId="619649925" sldId="261"/>
            <ac:graphicFrameMk id="6" creationId="{1D7B8B08-E867-8EAC-030F-DDEFF58CCFA7}"/>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9336D8-2737-4DF3-A800-539FD547997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FB2F5C9-8AFB-43A2-B3FF-F429C1222702}">
      <dgm:prSet/>
      <dgm:spPr/>
      <dgm:t>
        <a:bodyPr/>
        <a:lstStyle/>
        <a:p>
          <a:pPr>
            <a:lnSpc>
              <a:spcPct val="100000"/>
            </a:lnSpc>
          </a:pPr>
          <a:r>
            <a:rPr lang="en-US"/>
            <a:t>All secondary schools in the district remain committed to the purpose and value of Personal Learning Time (PLT)</a:t>
          </a:r>
        </a:p>
      </dgm:t>
    </dgm:pt>
    <dgm:pt modelId="{3E7E608B-4F61-4C16-A833-A9FE11A47F7F}" type="parTrans" cxnId="{46A27F3B-E29F-4173-80E1-901FD68F0EEF}">
      <dgm:prSet/>
      <dgm:spPr/>
      <dgm:t>
        <a:bodyPr/>
        <a:lstStyle/>
        <a:p>
          <a:endParaRPr lang="en-US"/>
        </a:p>
      </dgm:t>
    </dgm:pt>
    <dgm:pt modelId="{D82AFFAF-4873-43F6-994E-6B1F761451D5}" type="sibTrans" cxnId="{46A27F3B-E29F-4173-80E1-901FD68F0EEF}">
      <dgm:prSet/>
      <dgm:spPr/>
      <dgm:t>
        <a:bodyPr/>
        <a:lstStyle/>
        <a:p>
          <a:endParaRPr lang="en-US"/>
        </a:p>
      </dgm:t>
    </dgm:pt>
    <dgm:pt modelId="{35888F7C-B69C-48CE-9204-AC880F0EC141}">
      <dgm:prSet/>
      <dgm:spPr/>
      <dgm:t>
        <a:bodyPr/>
        <a:lstStyle/>
        <a:p>
          <a:pPr>
            <a:lnSpc>
              <a:spcPct val="100000"/>
            </a:lnSpc>
          </a:pPr>
          <a:r>
            <a:rPr lang="en-CA"/>
            <a:t>PLT is meant to provide an opportunity for students to become independent learners by exercising ownership of their learning and providing students with time within the school day to:</a:t>
          </a:r>
          <a:endParaRPr lang="en-US"/>
        </a:p>
      </dgm:t>
    </dgm:pt>
    <dgm:pt modelId="{CC4FA7BE-2CEB-4569-8F06-38FA711FF326}" type="parTrans" cxnId="{1D6E4FC2-DD03-4524-8E96-FC460247265F}">
      <dgm:prSet/>
      <dgm:spPr/>
      <dgm:t>
        <a:bodyPr/>
        <a:lstStyle/>
        <a:p>
          <a:endParaRPr lang="en-US"/>
        </a:p>
      </dgm:t>
    </dgm:pt>
    <dgm:pt modelId="{54F76ECC-0E9F-492C-8ED8-5649F866FF0D}" type="sibTrans" cxnId="{1D6E4FC2-DD03-4524-8E96-FC460247265F}">
      <dgm:prSet/>
      <dgm:spPr/>
      <dgm:t>
        <a:bodyPr/>
        <a:lstStyle/>
        <a:p>
          <a:endParaRPr lang="en-US"/>
        </a:p>
      </dgm:t>
    </dgm:pt>
    <dgm:pt modelId="{3312DB9A-89B6-4E7B-BCC8-57E19380F454}">
      <dgm:prSet/>
      <dgm:spPr/>
      <dgm:t>
        <a:bodyPr/>
        <a:lstStyle/>
        <a:p>
          <a:pPr>
            <a:lnSpc>
              <a:spcPct val="100000"/>
            </a:lnSpc>
            <a:buFont typeface="Wingdings" pitchFamily="2" charset="2"/>
            <a:buChar char="ü"/>
          </a:pPr>
          <a:r>
            <a:rPr lang="en-CA" dirty="0"/>
            <a:t>Choose what area of learning they want to focus on</a:t>
          </a:r>
          <a:endParaRPr lang="en-US" dirty="0"/>
        </a:p>
      </dgm:t>
    </dgm:pt>
    <dgm:pt modelId="{C0435A06-FE6A-4A49-AFD8-857EFB1215AA}" type="parTrans" cxnId="{3F4789A5-D5CF-4A63-9582-929C6E0515B3}">
      <dgm:prSet/>
      <dgm:spPr/>
      <dgm:t>
        <a:bodyPr/>
        <a:lstStyle/>
        <a:p>
          <a:endParaRPr lang="en-US"/>
        </a:p>
      </dgm:t>
    </dgm:pt>
    <dgm:pt modelId="{D9094C35-BA25-4B17-84F8-46F4F5E19515}" type="sibTrans" cxnId="{3F4789A5-D5CF-4A63-9582-929C6E0515B3}">
      <dgm:prSet/>
      <dgm:spPr/>
      <dgm:t>
        <a:bodyPr/>
        <a:lstStyle/>
        <a:p>
          <a:endParaRPr lang="en-US"/>
        </a:p>
      </dgm:t>
    </dgm:pt>
    <dgm:pt modelId="{4B162301-C7AB-4EF9-B164-B203BC89C663}">
      <dgm:prSet/>
      <dgm:spPr/>
      <dgm:t>
        <a:bodyPr/>
        <a:lstStyle/>
        <a:p>
          <a:pPr>
            <a:lnSpc>
              <a:spcPct val="100000"/>
            </a:lnSpc>
            <a:buFont typeface="Wingdings" pitchFamily="2" charset="2"/>
            <a:buChar char="ü"/>
          </a:pPr>
          <a:r>
            <a:rPr lang="en-CA" dirty="0"/>
            <a:t>Choose who they need to connect with for support</a:t>
          </a:r>
          <a:endParaRPr lang="en-US" dirty="0"/>
        </a:p>
      </dgm:t>
    </dgm:pt>
    <dgm:pt modelId="{5ACA46C9-FA9E-4136-84B5-A7A2A50FBC84}" type="parTrans" cxnId="{815A16E6-2A65-4536-BF0A-89612B485107}">
      <dgm:prSet/>
      <dgm:spPr/>
      <dgm:t>
        <a:bodyPr/>
        <a:lstStyle/>
        <a:p>
          <a:endParaRPr lang="en-US"/>
        </a:p>
      </dgm:t>
    </dgm:pt>
    <dgm:pt modelId="{AAE60EF3-7AAA-405D-8B56-F952F87E56B3}" type="sibTrans" cxnId="{815A16E6-2A65-4536-BF0A-89612B485107}">
      <dgm:prSet/>
      <dgm:spPr/>
      <dgm:t>
        <a:bodyPr/>
        <a:lstStyle/>
        <a:p>
          <a:endParaRPr lang="en-US"/>
        </a:p>
      </dgm:t>
    </dgm:pt>
    <dgm:pt modelId="{8DE87581-03CF-492D-8C89-0EE625DE49DB}">
      <dgm:prSet/>
      <dgm:spPr/>
      <dgm:t>
        <a:bodyPr/>
        <a:lstStyle/>
        <a:p>
          <a:pPr>
            <a:lnSpc>
              <a:spcPct val="100000"/>
            </a:lnSpc>
            <a:buFont typeface="Wingdings" pitchFamily="2" charset="2"/>
            <a:buChar char="ü"/>
          </a:pPr>
          <a:r>
            <a:rPr lang="en-CA" dirty="0"/>
            <a:t>Learn how to self-manage their time and develop skills to be more independent learners</a:t>
          </a:r>
          <a:endParaRPr lang="en-US" dirty="0"/>
        </a:p>
      </dgm:t>
    </dgm:pt>
    <dgm:pt modelId="{EAFB4F26-380F-4CD3-997C-18081BE09B34}" type="parTrans" cxnId="{8B6E2CEC-CF0E-4999-ACC7-5421D5D2F1BC}">
      <dgm:prSet/>
      <dgm:spPr/>
      <dgm:t>
        <a:bodyPr/>
        <a:lstStyle/>
        <a:p>
          <a:endParaRPr lang="en-US"/>
        </a:p>
      </dgm:t>
    </dgm:pt>
    <dgm:pt modelId="{E17A96D2-BB2E-44E7-9543-F13DEBA5102E}" type="sibTrans" cxnId="{8B6E2CEC-CF0E-4999-ACC7-5421D5D2F1BC}">
      <dgm:prSet/>
      <dgm:spPr/>
      <dgm:t>
        <a:bodyPr/>
        <a:lstStyle/>
        <a:p>
          <a:endParaRPr lang="en-US"/>
        </a:p>
      </dgm:t>
    </dgm:pt>
    <dgm:pt modelId="{74643BD8-E385-4F1D-B0A1-E45F254E56C4}">
      <dgm:prSet/>
      <dgm:spPr/>
      <dgm:t>
        <a:bodyPr/>
        <a:lstStyle/>
        <a:p>
          <a:pPr>
            <a:lnSpc>
              <a:spcPct val="100000"/>
            </a:lnSpc>
          </a:pPr>
          <a:r>
            <a:rPr lang="en-CA"/>
            <a:t>PLT provides a structure for students to access learning support and collaborate with other students within the school day</a:t>
          </a:r>
          <a:endParaRPr lang="en-US"/>
        </a:p>
      </dgm:t>
    </dgm:pt>
    <dgm:pt modelId="{FC4ADD1E-1617-4324-8E77-8E699F9E5112}" type="parTrans" cxnId="{AA99BEB0-3999-46C7-B3FC-A8BF070498AD}">
      <dgm:prSet/>
      <dgm:spPr/>
      <dgm:t>
        <a:bodyPr/>
        <a:lstStyle/>
        <a:p>
          <a:endParaRPr lang="en-US"/>
        </a:p>
      </dgm:t>
    </dgm:pt>
    <dgm:pt modelId="{93C8AA9F-69A0-4786-80FF-B0EB2A41426F}" type="sibTrans" cxnId="{AA99BEB0-3999-46C7-B3FC-A8BF070498AD}">
      <dgm:prSet/>
      <dgm:spPr/>
      <dgm:t>
        <a:bodyPr/>
        <a:lstStyle/>
        <a:p>
          <a:endParaRPr lang="en-US"/>
        </a:p>
      </dgm:t>
    </dgm:pt>
    <dgm:pt modelId="{D9AD2815-5EC6-41AF-9072-16C4138E5FEA}" type="pres">
      <dgm:prSet presAssocID="{C09336D8-2737-4DF3-A800-539FD547997C}" presName="root" presStyleCnt="0">
        <dgm:presLayoutVars>
          <dgm:dir/>
          <dgm:resizeHandles val="exact"/>
        </dgm:presLayoutVars>
      </dgm:prSet>
      <dgm:spPr/>
    </dgm:pt>
    <dgm:pt modelId="{4DE9BADB-B27A-49BA-BF28-DAB6C51FE194}" type="pres">
      <dgm:prSet presAssocID="{AFB2F5C9-8AFB-43A2-B3FF-F429C1222702}" presName="compNode" presStyleCnt="0"/>
      <dgm:spPr/>
    </dgm:pt>
    <dgm:pt modelId="{B08D1A7E-2FDC-4245-84CE-9182913C2572}" type="pres">
      <dgm:prSet presAssocID="{AFB2F5C9-8AFB-43A2-B3FF-F429C1222702}" presName="bgRect" presStyleLbl="bgShp" presStyleIdx="0" presStyleCnt="3"/>
      <dgm:spPr/>
    </dgm:pt>
    <dgm:pt modelId="{31EB80CD-00B8-48CF-BDE4-9579A8BD18BD}" type="pres">
      <dgm:prSet presAssocID="{AFB2F5C9-8AFB-43A2-B3FF-F429C12227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97784A9E-6F4F-44B0-80F1-6966042B1DEB}" type="pres">
      <dgm:prSet presAssocID="{AFB2F5C9-8AFB-43A2-B3FF-F429C1222702}" presName="spaceRect" presStyleCnt="0"/>
      <dgm:spPr/>
    </dgm:pt>
    <dgm:pt modelId="{0864D0CF-1FD3-4A17-BF04-7CEC584BA836}" type="pres">
      <dgm:prSet presAssocID="{AFB2F5C9-8AFB-43A2-B3FF-F429C1222702}" presName="parTx" presStyleLbl="revTx" presStyleIdx="0" presStyleCnt="4">
        <dgm:presLayoutVars>
          <dgm:chMax val="0"/>
          <dgm:chPref val="0"/>
        </dgm:presLayoutVars>
      </dgm:prSet>
      <dgm:spPr/>
    </dgm:pt>
    <dgm:pt modelId="{4E3213B4-6850-43D3-8C4D-54117C517000}" type="pres">
      <dgm:prSet presAssocID="{D82AFFAF-4873-43F6-994E-6B1F761451D5}" presName="sibTrans" presStyleCnt="0"/>
      <dgm:spPr/>
    </dgm:pt>
    <dgm:pt modelId="{96A46C60-7773-430E-8F15-FBC8AA0FFB88}" type="pres">
      <dgm:prSet presAssocID="{35888F7C-B69C-48CE-9204-AC880F0EC141}" presName="compNode" presStyleCnt="0"/>
      <dgm:spPr/>
    </dgm:pt>
    <dgm:pt modelId="{34451412-EC3F-4BD4-A1E9-2F04589CFAE5}" type="pres">
      <dgm:prSet presAssocID="{35888F7C-B69C-48CE-9204-AC880F0EC141}" presName="bgRect" presStyleLbl="bgShp" presStyleIdx="1" presStyleCnt="3"/>
      <dgm:spPr/>
    </dgm:pt>
    <dgm:pt modelId="{9BB35358-7972-4EEB-A656-8E37E64EE2B9}" type="pres">
      <dgm:prSet presAssocID="{35888F7C-B69C-48CE-9204-AC880F0EC1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0A958DA9-2F72-459B-8911-90C1326CE472}" type="pres">
      <dgm:prSet presAssocID="{35888F7C-B69C-48CE-9204-AC880F0EC141}" presName="spaceRect" presStyleCnt="0"/>
      <dgm:spPr/>
    </dgm:pt>
    <dgm:pt modelId="{6DF4C22A-EE8C-4F08-9CBA-D05483F8AC62}" type="pres">
      <dgm:prSet presAssocID="{35888F7C-B69C-48CE-9204-AC880F0EC141}" presName="parTx" presStyleLbl="revTx" presStyleIdx="1" presStyleCnt="4">
        <dgm:presLayoutVars>
          <dgm:chMax val="0"/>
          <dgm:chPref val="0"/>
        </dgm:presLayoutVars>
      </dgm:prSet>
      <dgm:spPr/>
    </dgm:pt>
    <dgm:pt modelId="{57B199F8-9C70-43E8-B9D3-780BEC310628}" type="pres">
      <dgm:prSet presAssocID="{35888F7C-B69C-48CE-9204-AC880F0EC141}" presName="desTx" presStyleLbl="revTx" presStyleIdx="2" presStyleCnt="4">
        <dgm:presLayoutVars/>
      </dgm:prSet>
      <dgm:spPr/>
    </dgm:pt>
    <dgm:pt modelId="{0B4C2868-4FF5-4FF1-A641-697D48FCE093}" type="pres">
      <dgm:prSet presAssocID="{54F76ECC-0E9F-492C-8ED8-5649F866FF0D}" presName="sibTrans" presStyleCnt="0"/>
      <dgm:spPr/>
    </dgm:pt>
    <dgm:pt modelId="{6676FC49-8D24-4ADB-9E9F-3BA712D81DA2}" type="pres">
      <dgm:prSet presAssocID="{74643BD8-E385-4F1D-B0A1-E45F254E56C4}" presName="compNode" presStyleCnt="0"/>
      <dgm:spPr/>
    </dgm:pt>
    <dgm:pt modelId="{43588CA1-94C1-4970-9D35-FF5E71770DE3}" type="pres">
      <dgm:prSet presAssocID="{74643BD8-E385-4F1D-B0A1-E45F254E56C4}" presName="bgRect" presStyleLbl="bgShp" presStyleIdx="2" presStyleCnt="3"/>
      <dgm:spPr/>
    </dgm:pt>
    <dgm:pt modelId="{DD83C568-505B-4722-97CB-6F7837BC5ACE}" type="pres">
      <dgm:prSet presAssocID="{74643BD8-E385-4F1D-B0A1-E45F254E56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a:ext>
      </dgm:extLst>
    </dgm:pt>
    <dgm:pt modelId="{C3BFCAD1-70CF-48CB-A351-444E0DF76FAF}" type="pres">
      <dgm:prSet presAssocID="{74643BD8-E385-4F1D-B0A1-E45F254E56C4}" presName="spaceRect" presStyleCnt="0"/>
      <dgm:spPr/>
    </dgm:pt>
    <dgm:pt modelId="{B7233027-EC5D-4AB2-B807-6CD8A026FD54}" type="pres">
      <dgm:prSet presAssocID="{74643BD8-E385-4F1D-B0A1-E45F254E56C4}" presName="parTx" presStyleLbl="revTx" presStyleIdx="3" presStyleCnt="4">
        <dgm:presLayoutVars>
          <dgm:chMax val="0"/>
          <dgm:chPref val="0"/>
        </dgm:presLayoutVars>
      </dgm:prSet>
      <dgm:spPr/>
    </dgm:pt>
  </dgm:ptLst>
  <dgm:cxnLst>
    <dgm:cxn modelId="{6AB7590C-C80A-4E40-961E-9156B4C69B45}" type="presOf" srcId="{AFB2F5C9-8AFB-43A2-B3FF-F429C1222702}" destId="{0864D0CF-1FD3-4A17-BF04-7CEC584BA836}" srcOrd="0" destOrd="0" presId="urn:microsoft.com/office/officeart/2018/2/layout/IconVerticalSolidList"/>
    <dgm:cxn modelId="{AFFCCD30-9511-4471-ABF6-A2FACE877823}" type="presOf" srcId="{C09336D8-2737-4DF3-A800-539FD547997C}" destId="{D9AD2815-5EC6-41AF-9072-16C4138E5FEA}" srcOrd="0" destOrd="0" presId="urn:microsoft.com/office/officeart/2018/2/layout/IconVerticalSolidList"/>
    <dgm:cxn modelId="{46A27F3B-E29F-4173-80E1-901FD68F0EEF}" srcId="{C09336D8-2737-4DF3-A800-539FD547997C}" destId="{AFB2F5C9-8AFB-43A2-B3FF-F429C1222702}" srcOrd="0" destOrd="0" parTransId="{3E7E608B-4F61-4C16-A833-A9FE11A47F7F}" sibTransId="{D82AFFAF-4873-43F6-994E-6B1F761451D5}"/>
    <dgm:cxn modelId="{4AD4B14A-E93A-4575-A93B-F56F399FCFED}" type="presOf" srcId="{35888F7C-B69C-48CE-9204-AC880F0EC141}" destId="{6DF4C22A-EE8C-4F08-9CBA-D05483F8AC62}" srcOrd="0" destOrd="0" presId="urn:microsoft.com/office/officeart/2018/2/layout/IconVerticalSolidList"/>
    <dgm:cxn modelId="{DA143559-791E-4176-8763-C5291CD157FE}" type="presOf" srcId="{74643BD8-E385-4F1D-B0A1-E45F254E56C4}" destId="{B7233027-EC5D-4AB2-B807-6CD8A026FD54}" srcOrd="0" destOrd="0" presId="urn:microsoft.com/office/officeart/2018/2/layout/IconVerticalSolidList"/>
    <dgm:cxn modelId="{E488296E-FC0E-413E-95AA-607873D53AE0}" type="presOf" srcId="{4B162301-C7AB-4EF9-B164-B203BC89C663}" destId="{57B199F8-9C70-43E8-B9D3-780BEC310628}" srcOrd="0" destOrd="1" presId="urn:microsoft.com/office/officeart/2018/2/layout/IconVerticalSolidList"/>
    <dgm:cxn modelId="{15893187-B3EF-416F-A4C0-CEA7DCF114B2}" type="presOf" srcId="{3312DB9A-89B6-4E7B-BCC8-57E19380F454}" destId="{57B199F8-9C70-43E8-B9D3-780BEC310628}" srcOrd="0" destOrd="0" presId="urn:microsoft.com/office/officeart/2018/2/layout/IconVerticalSolidList"/>
    <dgm:cxn modelId="{3F4789A5-D5CF-4A63-9582-929C6E0515B3}" srcId="{35888F7C-B69C-48CE-9204-AC880F0EC141}" destId="{3312DB9A-89B6-4E7B-BCC8-57E19380F454}" srcOrd="0" destOrd="0" parTransId="{C0435A06-FE6A-4A49-AFD8-857EFB1215AA}" sibTransId="{D9094C35-BA25-4B17-84F8-46F4F5E19515}"/>
    <dgm:cxn modelId="{C427C9A8-2817-4D52-A6D1-F4D498016306}" type="presOf" srcId="{8DE87581-03CF-492D-8C89-0EE625DE49DB}" destId="{57B199F8-9C70-43E8-B9D3-780BEC310628}" srcOrd="0" destOrd="2" presId="urn:microsoft.com/office/officeart/2018/2/layout/IconVerticalSolidList"/>
    <dgm:cxn modelId="{AA99BEB0-3999-46C7-B3FC-A8BF070498AD}" srcId="{C09336D8-2737-4DF3-A800-539FD547997C}" destId="{74643BD8-E385-4F1D-B0A1-E45F254E56C4}" srcOrd="2" destOrd="0" parTransId="{FC4ADD1E-1617-4324-8E77-8E699F9E5112}" sibTransId="{93C8AA9F-69A0-4786-80FF-B0EB2A41426F}"/>
    <dgm:cxn modelId="{1D6E4FC2-DD03-4524-8E96-FC460247265F}" srcId="{C09336D8-2737-4DF3-A800-539FD547997C}" destId="{35888F7C-B69C-48CE-9204-AC880F0EC141}" srcOrd="1" destOrd="0" parTransId="{CC4FA7BE-2CEB-4569-8F06-38FA711FF326}" sibTransId="{54F76ECC-0E9F-492C-8ED8-5649F866FF0D}"/>
    <dgm:cxn modelId="{815A16E6-2A65-4536-BF0A-89612B485107}" srcId="{35888F7C-B69C-48CE-9204-AC880F0EC141}" destId="{4B162301-C7AB-4EF9-B164-B203BC89C663}" srcOrd="1" destOrd="0" parTransId="{5ACA46C9-FA9E-4136-84B5-A7A2A50FBC84}" sibTransId="{AAE60EF3-7AAA-405D-8B56-F952F87E56B3}"/>
    <dgm:cxn modelId="{8B6E2CEC-CF0E-4999-ACC7-5421D5D2F1BC}" srcId="{35888F7C-B69C-48CE-9204-AC880F0EC141}" destId="{8DE87581-03CF-492D-8C89-0EE625DE49DB}" srcOrd="2" destOrd="0" parTransId="{EAFB4F26-380F-4CD3-997C-18081BE09B34}" sibTransId="{E17A96D2-BB2E-44E7-9543-F13DEBA5102E}"/>
    <dgm:cxn modelId="{1A1D22D8-074F-44C8-83B8-2E1A580EED22}" type="presParOf" srcId="{D9AD2815-5EC6-41AF-9072-16C4138E5FEA}" destId="{4DE9BADB-B27A-49BA-BF28-DAB6C51FE194}" srcOrd="0" destOrd="0" presId="urn:microsoft.com/office/officeart/2018/2/layout/IconVerticalSolidList"/>
    <dgm:cxn modelId="{3CC17DD2-FF8E-4379-B8C9-41EA91EBA94D}" type="presParOf" srcId="{4DE9BADB-B27A-49BA-BF28-DAB6C51FE194}" destId="{B08D1A7E-2FDC-4245-84CE-9182913C2572}" srcOrd="0" destOrd="0" presId="urn:microsoft.com/office/officeart/2018/2/layout/IconVerticalSolidList"/>
    <dgm:cxn modelId="{57048F90-EB68-433E-A9B5-E28A6EF3424A}" type="presParOf" srcId="{4DE9BADB-B27A-49BA-BF28-DAB6C51FE194}" destId="{31EB80CD-00B8-48CF-BDE4-9579A8BD18BD}" srcOrd="1" destOrd="0" presId="urn:microsoft.com/office/officeart/2018/2/layout/IconVerticalSolidList"/>
    <dgm:cxn modelId="{E11AFFD1-2BA9-424D-8F53-FEF7A6706F59}" type="presParOf" srcId="{4DE9BADB-B27A-49BA-BF28-DAB6C51FE194}" destId="{97784A9E-6F4F-44B0-80F1-6966042B1DEB}" srcOrd="2" destOrd="0" presId="urn:microsoft.com/office/officeart/2018/2/layout/IconVerticalSolidList"/>
    <dgm:cxn modelId="{80E86266-0D73-4EE8-95FB-C39A21323EFE}" type="presParOf" srcId="{4DE9BADB-B27A-49BA-BF28-DAB6C51FE194}" destId="{0864D0CF-1FD3-4A17-BF04-7CEC584BA836}" srcOrd="3" destOrd="0" presId="urn:microsoft.com/office/officeart/2018/2/layout/IconVerticalSolidList"/>
    <dgm:cxn modelId="{D5437FFB-D9AE-486D-8A43-A5DBEFB06B1C}" type="presParOf" srcId="{D9AD2815-5EC6-41AF-9072-16C4138E5FEA}" destId="{4E3213B4-6850-43D3-8C4D-54117C517000}" srcOrd="1" destOrd="0" presId="urn:microsoft.com/office/officeart/2018/2/layout/IconVerticalSolidList"/>
    <dgm:cxn modelId="{F045ECFD-2785-4229-A9FD-4096AB5FCF89}" type="presParOf" srcId="{D9AD2815-5EC6-41AF-9072-16C4138E5FEA}" destId="{96A46C60-7773-430E-8F15-FBC8AA0FFB88}" srcOrd="2" destOrd="0" presId="urn:microsoft.com/office/officeart/2018/2/layout/IconVerticalSolidList"/>
    <dgm:cxn modelId="{DD42B4B9-712A-4692-99B9-14B8592009C1}" type="presParOf" srcId="{96A46C60-7773-430E-8F15-FBC8AA0FFB88}" destId="{34451412-EC3F-4BD4-A1E9-2F04589CFAE5}" srcOrd="0" destOrd="0" presId="urn:microsoft.com/office/officeart/2018/2/layout/IconVerticalSolidList"/>
    <dgm:cxn modelId="{6CBD6914-E134-4C24-9CFC-F56970818B25}" type="presParOf" srcId="{96A46C60-7773-430E-8F15-FBC8AA0FFB88}" destId="{9BB35358-7972-4EEB-A656-8E37E64EE2B9}" srcOrd="1" destOrd="0" presId="urn:microsoft.com/office/officeart/2018/2/layout/IconVerticalSolidList"/>
    <dgm:cxn modelId="{F45C969E-AD7C-4D7E-B1EA-49985634ADCD}" type="presParOf" srcId="{96A46C60-7773-430E-8F15-FBC8AA0FFB88}" destId="{0A958DA9-2F72-459B-8911-90C1326CE472}" srcOrd="2" destOrd="0" presId="urn:microsoft.com/office/officeart/2018/2/layout/IconVerticalSolidList"/>
    <dgm:cxn modelId="{B5E793BB-CBA9-414C-A477-4FA91BD2E167}" type="presParOf" srcId="{96A46C60-7773-430E-8F15-FBC8AA0FFB88}" destId="{6DF4C22A-EE8C-4F08-9CBA-D05483F8AC62}" srcOrd="3" destOrd="0" presId="urn:microsoft.com/office/officeart/2018/2/layout/IconVerticalSolidList"/>
    <dgm:cxn modelId="{3C424B27-9EDA-4037-B07F-81A5184D60F2}" type="presParOf" srcId="{96A46C60-7773-430E-8F15-FBC8AA0FFB88}" destId="{57B199F8-9C70-43E8-B9D3-780BEC310628}" srcOrd="4" destOrd="0" presId="urn:microsoft.com/office/officeart/2018/2/layout/IconVerticalSolidList"/>
    <dgm:cxn modelId="{7CBF8D6C-7BDA-454C-B801-93AC54B910F7}" type="presParOf" srcId="{D9AD2815-5EC6-41AF-9072-16C4138E5FEA}" destId="{0B4C2868-4FF5-4FF1-A641-697D48FCE093}" srcOrd="3" destOrd="0" presId="urn:microsoft.com/office/officeart/2018/2/layout/IconVerticalSolidList"/>
    <dgm:cxn modelId="{66092D94-C002-47D5-87B0-14C729213989}" type="presParOf" srcId="{D9AD2815-5EC6-41AF-9072-16C4138E5FEA}" destId="{6676FC49-8D24-4ADB-9E9F-3BA712D81DA2}" srcOrd="4" destOrd="0" presId="urn:microsoft.com/office/officeart/2018/2/layout/IconVerticalSolidList"/>
    <dgm:cxn modelId="{A388CE26-D5ED-4CF9-8E80-D03DC73A3914}" type="presParOf" srcId="{6676FC49-8D24-4ADB-9E9F-3BA712D81DA2}" destId="{43588CA1-94C1-4970-9D35-FF5E71770DE3}" srcOrd="0" destOrd="0" presId="urn:microsoft.com/office/officeart/2018/2/layout/IconVerticalSolidList"/>
    <dgm:cxn modelId="{B5FA8276-23A9-4BAF-A01B-32263F76E8BC}" type="presParOf" srcId="{6676FC49-8D24-4ADB-9E9F-3BA712D81DA2}" destId="{DD83C568-505B-4722-97CB-6F7837BC5ACE}" srcOrd="1" destOrd="0" presId="urn:microsoft.com/office/officeart/2018/2/layout/IconVerticalSolidList"/>
    <dgm:cxn modelId="{51C391E1-65D1-4B12-9A81-88A0CB5952F2}" type="presParOf" srcId="{6676FC49-8D24-4ADB-9E9F-3BA712D81DA2}" destId="{C3BFCAD1-70CF-48CB-A351-444E0DF76FAF}" srcOrd="2" destOrd="0" presId="urn:microsoft.com/office/officeart/2018/2/layout/IconVerticalSolidList"/>
    <dgm:cxn modelId="{6560B621-F85F-459E-B620-4F9AD41110DE}" type="presParOf" srcId="{6676FC49-8D24-4ADB-9E9F-3BA712D81DA2}" destId="{B7233027-EC5D-4AB2-B807-6CD8A026FD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3A7391-4BAA-4267-937A-FB047018BF60}"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8C731EC0-EAF4-414D-918D-D96D810F3287}">
      <dgm:prSet/>
      <dgm:spPr/>
      <dgm:t>
        <a:bodyPr/>
        <a:lstStyle/>
        <a:p>
          <a:pPr algn="l"/>
          <a:r>
            <a:rPr lang="en-CA" dirty="0"/>
            <a:t>The District has been looking at PLT structures across secondary schools to see if our current structure best meets the purpose and goals of PLT in terms of enhancing student learning. </a:t>
          </a:r>
          <a:endParaRPr lang="en-US" dirty="0"/>
        </a:p>
      </dgm:t>
    </dgm:pt>
    <dgm:pt modelId="{09F85488-0BDB-4D32-8063-278AFD985FB3}" type="parTrans" cxnId="{D1425524-F032-44BA-96E6-AA782B3B5D75}">
      <dgm:prSet/>
      <dgm:spPr/>
      <dgm:t>
        <a:bodyPr/>
        <a:lstStyle/>
        <a:p>
          <a:endParaRPr lang="en-US"/>
        </a:p>
      </dgm:t>
    </dgm:pt>
    <dgm:pt modelId="{459C8227-96E6-480B-91BE-0B4CFB602701}" type="sibTrans" cxnId="{D1425524-F032-44BA-96E6-AA782B3B5D75}">
      <dgm:prSet/>
      <dgm:spPr/>
      <dgm:t>
        <a:bodyPr/>
        <a:lstStyle/>
        <a:p>
          <a:endParaRPr lang="en-US"/>
        </a:p>
      </dgm:t>
    </dgm:pt>
    <dgm:pt modelId="{C2ABA86D-913F-49F7-8D0C-92C2EC3F96EB}">
      <dgm:prSet/>
      <dgm:spPr/>
      <dgm:t>
        <a:bodyPr/>
        <a:lstStyle/>
        <a:p>
          <a:r>
            <a:rPr lang="en-CA" b="1" u="sng" dirty="0"/>
            <a:t>Concerns with current model</a:t>
          </a:r>
          <a:r>
            <a:rPr lang="en-CA" dirty="0"/>
            <a:t>:</a:t>
          </a:r>
          <a:endParaRPr lang="en-US" dirty="0"/>
        </a:p>
      </dgm:t>
    </dgm:pt>
    <dgm:pt modelId="{E4DF2954-42AC-48C8-95E3-944169FD9E2D}" type="parTrans" cxnId="{F73B2697-5C05-4D0B-918E-42EF3A8DD730}">
      <dgm:prSet/>
      <dgm:spPr/>
      <dgm:t>
        <a:bodyPr/>
        <a:lstStyle/>
        <a:p>
          <a:endParaRPr lang="en-US"/>
        </a:p>
      </dgm:t>
    </dgm:pt>
    <dgm:pt modelId="{610C7015-C385-4A04-A18C-DE6E16324AB5}" type="sibTrans" cxnId="{F73B2697-5C05-4D0B-918E-42EF3A8DD730}">
      <dgm:prSet/>
      <dgm:spPr/>
      <dgm:t>
        <a:bodyPr/>
        <a:lstStyle/>
        <a:p>
          <a:endParaRPr lang="en-US"/>
        </a:p>
      </dgm:t>
    </dgm:pt>
    <dgm:pt modelId="{ABEE9EF5-AF5A-44AE-A520-42C4048BAB76}">
      <dgm:prSet/>
      <dgm:spPr/>
      <dgm:t>
        <a:bodyPr/>
        <a:lstStyle/>
        <a:p>
          <a:r>
            <a:rPr lang="en-US" dirty="0"/>
            <a:t>Across the district, attendance in PLT has been low,</a:t>
          </a:r>
        </a:p>
      </dgm:t>
    </dgm:pt>
    <dgm:pt modelId="{FE52ADB5-4FD9-43EF-B1A7-03C9FA923D57}" type="parTrans" cxnId="{67457502-B5D0-4B85-A981-9BA79907DD40}">
      <dgm:prSet/>
      <dgm:spPr/>
      <dgm:t>
        <a:bodyPr/>
        <a:lstStyle/>
        <a:p>
          <a:endParaRPr lang="en-US"/>
        </a:p>
      </dgm:t>
    </dgm:pt>
    <dgm:pt modelId="{855DE3C6-816B-4C55-95FE-3CBF09B4DA37}" type="sibTrans" cxnId="{67457502-B5D0-4B85-A981-9BA79907DD40}">
      <dgm:prSet/>
      <dgm:spPr/>
      <dgm:t>
        <a:bodyPr/>
        <a:lstStyle/>
        <a:p>
          <a:endParaRPr lang="en-US"/>
        </a:p>
      </dgm:t>
    </dgm:pt>
    <dgm:pt modelId="{DB36440E-D5D8-40C2-9A4C-07AA5C9B27C5}">
      <dgm:prSet/>
      <dgm:spPr/>
      <dgm:t>
        <a:bodyPr/>
        <a:lstStyle/>
        <a:p>
          <a:r>
            <a:rPr lang="en-CA" dirty="0"/>
            <a:t>PLT is instructional time, and schools</a:t>
          </a:r>
          <a:r>
            <a:rPr lang="en-US" dirty="0"/>
            <a:t> are accountable to the Ministry of Education to ensure that students receive the correct number of instructional minutes for the year, and that the time is used effectively for student learning. </a:t>
          </a:r>
        </a:p>
      </dgm:t>
    </dgm:pt>
    <dgm:pt modelId="{1D1279FD-75E2-4BD8-AFC6-BA0210D5C5B2}" type="parTrans" cxnId="{A47407C1-0E7C-4C4B-9442-6B767317B212}">
      <dgm:prSet/>
      <dgm:spPr/>
      <dgm:t>
        <a:bodyPr/>
        <a:lstStyle/>
        <a:p>
          <a:endParaRPr lang="en-US"/>
        </a:p>
      </dgm:t>
    </dgm:pt>
    <dgm:pt modelId="{814C5E94-3C7B-4882-9EF5-7F26F5F914D8}" type="sibTrans" cxnId="{A47407C1-0E7C-4C4B-9442-6B767317B212}">
      <dgm:prSet/>
      <dgm:spPr/>
      <dgm:t>
        <a:bodyPr/>
        <a:lstStyle/>
        <a:p>
          <a:endParaRPr lang="en-US"/>
        </a:p>
      </dgm:t>
    </dgm:pt>
    <dgm:pt modelId="{38D3FB21-7E75-CB4E-83C3-48555B614C63}">
      <dgm:prSet/>
      <dgm:spPr/>
      <dgm:t>
        <a:bodyPr/>
        <a:lstStyle/>
        <a:p>
          <a:r>
            <a:rPr lang="en-US" dirty="0"/>
            <a:t>Questions and concerns raised by students, parents and staff about the effective use of this time when PLT is first block in the morning.</a:t>
          </a:r>
          <a:r>
            <a:rPr lang="en-CA" dirty="0"/>
            <a:t> </a:t>
          </a:r>
          <a:endParaRPr lang="en-US" dirty="0"/>
        </a:p>
      </dgm:t>
    </dgm:pt>
    <dgm:pt modelId="{C7572FAF-45D6-7847-AF98-03483E1192EE}" type="parTrans" cxnId="{8FE09920-51ED-7F41-B90A-0B0F5B3E8D29}">
      <dgm:prSet/>
      <dgm:spPr/>
    </dgm:pt>
    <dgm:pt modelId="{D2E58362-6E31-0E48-B373-42F48479F6C2}" type="sibTrans" cxnId="{8FE09920-51ED-7F41-B90A-0B0F5B3E8D29}">
      <dgm:prSet/>
      <dgm:spPr/>
    </dgm:pt>
    <dgm:pt modelId="{00F2E49A-3A63-9D44-A4AE-2ADEC3ECCDEB}">
      <dgm:prSet/>
      <dgm:spPr/>
      <dgm:t>
        <a:bodyPr/>
        <a:lstStyle/>
        <a:p>
          <a:r>
            <a:rPr lang="en-CA" dirty="0"/>
            <a:t>Schools must</a:t>
          </a:r>
          <a:r>
            <a:rPr lang="en-US" dirty="0"/>
            <a:t> remain in compliance with Ministry requirements.  </a:t>
          </a:r>
          <a:r>
            <a:rPr lang="en-CA" dirty="0"/>
            <a:t> </a:t>
          </a:r>
          <a:endParaRPr lang="en-US" dirty="0"/>
        </a:p>
      </dgm:t>
    </dgm:pt>
    <dgm:pt modelId="{76C54B82-6608-DE41-9E7C-AA5CE11AC1B4}" type="parTrans" cxnId="{2511A6B5-3BF2-3E40-B472-CB8EDCF9A60C}">
      <dgm:prSet/>
      <dgm:spPr/>
    </dgm:pt>
    <dgm:pt modelId="{C87F9631-D10D-2847-8F0C-302B912D55BD}" type="sibTrans" cxnId="{2511A6B5-3BF2-3E40-B472-CB8EDCF9A60C}">
      <dgm:prSet/>
      <dgm:spPr/>
    </dgm:pt>
    <dgm:pt modelId="{D4C6EDED-E437-E54E-BD1D-6FC67143E2C3}" type="pres">
      <dgm:prSet presAssocID="{4F3A7391-4BAA-4267-937A-FB047018BF60}" presName="Name0" presStyleCnt="0">
        <dgm:presLayoutVars>
          <dgm:dir/>
          <dgm:resizeHandles val="exact"/>
        </dgm:presLayoutVars>
      </dgm:prSet>
      <dgm:spPr/>
    </dgm:pt>
    <dgm:pt modelId="{EADDDD47-81E6-0942-88A4-52089BE9D9F9}" type="pres">
      <dgm:prSet presAssocID="{8C731EC0-EAF4-414D-918D-D96D810F3287}" presName="parAndChTx" presStyleLbl="node1" presStyleIdx="0" presStyleCnt="2" custScaleX="59008">
        <dgm:presLayoutVars>
          <dgm:bulletEnabled val="1"/>
        </dgm:presLayoutVars>
      </dgm:prSet>
      <dgm:spPr/>
    </dgm:pt>
    <dgm:pt modelId="{EDCE9F88-BA86-5D4F-81BE-078D10B4CEBF}" type="pres">
      <dgm:prSet presAssocID="{459C8227-96E6-480B-91BE-0B4CFB602701}" presName="parAndChSpace" presStyleCnt="0"/>
      <dgm:spPr/>
    </dgm:pt>
    <dgm:pt modelId="{25B8B9BE-C3FB-8E4A-AE10-289D4546614E}" type="pres">
      <dgm:prSet presAssocID="{C2ABA86D-913F-49F7-8D0C-92C2EC3F96EB}" presName="parAndChTx" presStyleLbl="node1" presStyleIdx="1" presStyleCnt="2" custScaleX="71661" custLinFactNeighborX="36376" custLinFactNeighborY="-421">
        <dgm:presLayoutVars>
          <dgm:bulletEnabled val="1"/>
        </dgm:presLayoutVars>
      </dgm:prSet>
      <dgm:spPr/>
    </dgm:pt>
  </dgm:ptLst>
  <dgm:cxnLst>
    <dgm:cxn modelId="{67457502-B5D0-4B85-A981-9BA79907DD40}" srcId="{C2ABA86D-913F-49F7-8D0C-92C2EC3F96EB}" destId="{ABEE9EF5-AF5A-44AE-A520-42C4048BAB76}" srcOrd="0" destOrd="0" parTransId="{FE52ADB5-4FD9-43EF-B1A7-03C9FA923D57}" sibTransId="{855DE3C6-816B-4C55-95FE-3CBF09B4DA37}"/>
    <dgm:cxn modelId="{8FE09920-51ED-7F41-B90A-0B0F5B3E8D29}" srcId="{C2ABA86D-913F-49F7-8D0C-92C2EC3F96EB}" destId="{38D3FB21-7E75-CB4E-83C3-48555B614C63}" srcOrd="1" destOrd="0" parTransId="{C7572FAF-45D6-7847-AF98-03483E1192EE}" sibTransId="{D2E58362-6E31-0E48-B373-42F48479F6C2}"/>
    <dgm:cxn modelId="{D1425524-F032-44BA-96E6-AA782B3B5D75}" srcId="{4F3A7391-4BAA-4267-937A-FB047018BF60}" destId="{8C731EC0-EAF4-414D-918D-D96D810F3287}" srcOrd="0" destOrd="0" parTransId="{09F85488-0BDB-4D32-8063-278AFD985FB3}" sibTransId="{459C8227-96E6-480B-91BE-0B4CFB602701}"/>
    <dgm:cxn modelId="{2CF6F12A-57F4-E54F-B8E5-8D7B32357250}" type="presOf" srcId="{38D3FB21-7E75-CB4E-83C3-48555B614C63}" destId="{25B8B9BE-C3FB-8E4A-AE10-289D4546614E}" srcOrd="0" destOrd="2" presId="urn:microsoft.com/office/officeart/2005/8/layout/hChevron3"/>
    <dgm:cxn modelId="{BE8A042C-F8AE-B94B-9FCB-D25F9DB9F169}" type="presOf" srcId="{8C731EC0-EAF4-414D-918D-D96D810F3287}" destId="{EADDDD47-81E6-0942-88A4-52089BE9D9F9}" srcOrd="0" destOrd="0" presId="urn:microsoft.com/office/officeart/2005/8/layout/hChevron3"/>
    <dgm:cxn modelId="{58EC6172-2666-7D4A-B1A6-7A2100619CE6}" type="presOf" srcId="{C2ABA86D-913F-49F7-8D0C-92C2EC3F96EB}" destId="{25B8B9BE-C3FB-8E4A-AE10-289D4546614E}" srcOrd="0" destOrd="0" presId="urn:microsoft.com/office/officeart/2005/8/layout/hChevron3"/>
    <dgm:cxn modelId="{41D8D888-7D54-A144-B910-0F1050B96F00}" type="presOf" srcId="{ABEE9EF5-AF5A-44AE-A520-42C4048BAB76}" destId="{25B8B9BE-C3FB-8E4A-AE10-289D4546614E}" srcOrd="0" destOrd="1" presId="urn:microsoft.com/office/officeart/2005/8/layout/hChevron3"/>
    <dgm:cxn modelId="{F73B2697-5C05-4D0B-918E-42EF3A8DD730}" srcId="{4F3A7391-4BAA-4267-937A-FB047018BF60}" destId="{C2ABA86D-913F-49F7-8D0C-92C2EC3F96EB}" srcOrd="1" destOrd="0" parTransId="{E4DF2954-42AC-48C8-95E3-944169FD9E2D}" sibTransId="{610C7015-C385-4A04-A18C-DE6E16324AB5}"/>
    <dgm:cxn modelId="{1852F7A9-598B-3740-97FE-5B11E8DDB6E1}" type="presOf" srcId="{4F3A7391-4BAA-4267-937A-FB047018BF60}" destId="{D4C6EDED-E437-E54E-BD1D-6FC67143E2C3}" srcOrd="0" destOrd="0" presId="urn:microsoft.com/office/officeart/2005/8/layout/hChevron3"/>
    <dgm:cxn modelId="{2511A6B5-3BF2-3E40-B472-CB8EDCF9A60C}" srcId="{C2ABA86D-913F-49F7-8D0C-92C2EC3F96EB}" destId="{00F2E49A-3A63-9D44-A4AE-2ADEC3ECCDEB}" srcOrd="3" destOrd="0" parTransId="{76C54B82-6608-DE41-9E7C-AA5CE11AC1B4}" sibTransId="{C87F9631-D10D-2847-8F0C-302B912D55BD}"/>
    <dgm:cxn modelId="{A47407C1-0E7C-4C4B-9442-6B767317B212}" srcId="{C2ABA86D-913F-49F7-8D0C-92C2EC3F96EB}" destId="{DB36440E-D5D8-40C2-9A4C-07AA5C9B27C5}" srcOrd="2" destOrd="0" parTransId="{1D1279FD-75E2-4BD8-AFC6-BA0210D5C5B2}" sibTransId="{814C5E94-3C7B-4882-9EF5-7F26F5F914D8}"/>
    <dgm:cxn modelId="{8AEB9AEE-5D8D-734B-B711-F677F93D0966}" type="presOf" srcId="{DB36440E-D5D8-40C2-9A4C-07AA5C9B27C5}" destId="{25B8B9BE-C3FB-8E4A-AE10-289D4546614E}" srcOrd="0" destOrd="3" presId="urn:microsoft.com/office/officeart/2005/8/layout/hChevron3"/>
    <dgm:cxn modelId="{580347F0-8989-BC44-8A79-193F664D4D6D}" type="presOf" srcId="{00F2E49A-3A63-9D44-A4AE-2ADEC3ECCDEB}" destId="{25B8B9BE-C3FB-8E4A-AE10-289D4546614E}" srcOrd="0" destOrd="4" presId="urn:microsoft.com/office/officeart/2005/8/layout/hChevron3"/>
    <dgm:cxn modelId="{4694CDB8-6A9D-F04D-9B67-CCC8C1E61E49}" type="presParOf" srcId="{D4C6EDED-E437-E54E-BD1D-6FC67143E2C3}" destId="{EADDDD47-81E6-0942-88A4-52089BE9D9F9}" srcOrd="0" destOrd="0" presId="urn:microsoft.com/office/officeart/2005/8/layout/hChevron3"/>
    <dgm:cxn modelId="{95A5553D-0AE6-5546-9192-B920F97030F5}" type="presParOf" srcId="{D4C6EDED-E437-E54E-BD1D-6FC67143E2C3}" destId="{EDCE9F88-BA86-5D4F-81BE-078D10B4CEBF}" srcOrd="1" destOrd="0" presId="urn:microsoft.com/office/officeart/2005/8/layout/hChevron3"/>
    <dgm:cxn modelId="{55BF131A-F082-F44A-873C-FE9644BB1C60}" type="presParOf" srcId="{D4C6EDED-E437-E54E-BD1D-6FC67143E2C3}" destId="{25B8B9BE-C3FB-8E4A-AE10-289D4546614E}" srcOrd="2"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8D1A7E-2FDC-4245-84CE-9182913C2572}">
      <dsp:nvSpPr>
        <dsp:cNvPr id="0" name=""/>
        <dsp:cNvSpPr/>
      </dsp:nvSpPr>
      <dsp:spPr>
        <a:xfrm>
          <a:off x="0" y="572"/>
          <a:ext cx="10890928" cy="1339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B80CD-00B8-48CF-BDE4-9579A8BD18BD}">
      <dsp:nvSpPr>
        <dsp:cNvPr id="0" name=""/>
        <dsp:cNvSpPr/>
      </dsp:nvSpPr>
      <dsp:spPr>
        <a:xfrm>
          <a:off x="405161" y="301931"/>
          <a:ext cx="736656" cy="7366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4D0CF-1FD3-4A17-BF04-7CEC584BA836}">
      <dsp:nvSpPr>
        <dsp:cNvPr id="0" name=""/>
        <dsp:cNvSpPr/>
      </dsp:nvSpPr>
      <dsp:spPr>
        <a:xfrm>
          <a:off x="1546978" y="572"/>
          <a:ext cx="9343949" cy="133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51" tIns="141751" rIns="141751" bIns="141751" numCol="1" spcCol="1270" anchor="ctr" anchorCtr="0">
          <a:noAutofit/>
        </a:bodyPr>
        <a:lstStyle/>
        <a:p>
          <a:pPr marL="0" lvl="0" indent="0" algn="l" defTabSz="711200">
            <a:lnSpc>
              <a:spcPct val="100000"/>
            </a:lnSpc>
            <a:spcBef>
              <a:spcPct val="0"/>
            </a:spcBef>
            <a:spcAft>
              <a:spcPct val="35000"/>
            </a:spcAft>
            <a:buNone/>
          </a:pPr>
          <a:r>
            <a:rPr lang="en-US" sz="1600" kern="1200"/>
            <a:t>All secondary schools in the district remain committed to the purpose and value of Personal Learning Time (PLT)</a:t>
          </a:r>
        </a:p>
      </dsp:txBody>
      <dsp:txXfrm>
        <a:off x="1546978" y="572"/>
        <a:ext cx="9343949" cy="1339375"/>
      </dsp:txXfrm>
    </dsp:sp>
    <dsp:sp modelId="{34451412-EC3F-4BD4-A1E9-2F04589CFAE5}">
      <dsp:nvSpPr>
        <dsp:cNvPr id="0" name=""/>
        <dsp:cNvSpPr/>
      </dsp:nvSpPr>
      <dsp:spPr>
        <a:xfrm>
          <a:off x="0" y="1674791"/>
          <a:ext cx="10890928" cy="1339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35358-7972-4EEB-A656-8E37E64EE2B9}">
      <dsp:nvSpPr>
        <dsp:cNvPr id="0" name=""/>
        <dsp:cNvSpPr/>
      </dsp:nvSpPr>
      <dsp:spPr>
        <a:xfrm>
          <a:off x="405161" y="1976150"/>
          <a:ext cx="736656" cy="7366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F4C22A-EE8C-4F08-9CBA-D05483F8AC62}">
      <dsp:nvSpPr>
        <dsp:cNvPr id="0" name=""/>
        <dsp:cNvSpPr/>
      </dsp:nvSpPr>
      <dsp:spPr>
        <a:xfrm>
          <a:off x="1546978" y="1674791"/>
          <a:ext cx="4900917" cy="133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51" tIns="141751" rIns="141751" bIns="141751" numCol="1" spcCol="1270" anchor="ctr" anchorCtr="0">
          <a:noAutofit/>
        </a:bodyPr>
        <a:lstStyle/>
        <a:p>
          <a:pPr marL="0" lvl="0" indent="0" algn="l" defTabSz="711200">
            <a:lnSpc>
              <a:spcPct val="100000"/>
            </a:lnSpc>
            <a:spcBef>
              <a:spcPct val="0"/>
            </a:spcBef>
            <a:spcAft>
              <a:spcPct val="35000"/>
            </a:spcAft>
            <a:buNone/>
          </a:pPr>
          <a:r>
            <a:rPr lang="en-CA" sz="1600" kern="1200"/>
            <a:t>PLT is meant to provide an opportunity for students to become independent learners by exercising ownership of their learning and providing students with time within the school day to:</a:t>
          </a:r>
          <a:endParaRPr lang="en-US" sz="1600" kern="1200"/>
        </a:p>
      </dsp:txBody>
      <dsp:txXfrm>
        <a:off x="1546978" y="1674791"/>
        <a:ext cx="4900917" cy="1339375"/>
      </dsp:txXfrm>
    </dsp:sp>
    <dsp:sp modelId="{57B199F8-9C70-43E8-B9D3-780BEC310628}">
      <dsp:nvSpPr>
        <dsp:cNvPr id="0" name=""/>
        <dsp:cNvSpPr/>
      </dsp:nvSpPr>
      <dsp:spPr>
        <a:xfrm>
          <a:off x="6447895" y="1674791"/>
          <a:ext cx="4443032" cy="133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51" tIns="141751" rIns="141751" bIns="141751" numCol="1" spcCol="1270" anchor="ctr" anchorCtr="0">
          <a:noAutofit/>
        </a:bodyPr>
        <a:lstStyle/>
        <a:p>
          <a:pPr marL="0" lvl="0" indent="0" algn="l" defTabSz="533400">
            <a:lnSpc>
              <a:spcPct val="100000"/>
            </a:lnSpc>
            <a:spcBef>
              <a:spcPct val="0"/>
            </a:spcBef>
            <a:spcAft>
              <a:spcPct val="35000"/>
            </a:spcAft>
            <a:buFont typeface="Wingdings" pitchFamily="2" charset="2"/>
            <a:buNone/>
          </a:pPr>
          <a:r>
            <a:rPr lang="en-CA" sz="1200" kern="1200" dirty="0"/>
            <a:t>Choose what area of learning they want to focus on</a:t>
          </a:r>
          <a:endParaRPr lang="en-US" sz="1200" kern="1200" dirty="0"/>
        </a:p>
        <a:p>
          <a:pPr marL="0" lvl="0" indent="0" algn="l" defTabSz="533400">
            <a:lnSpc>
              <a:spcPct val="100000"/>
            </a:lnSpc>
            <a:spcBef>
              <a:spcPct val="0"/>
            </a:spcBef>
            <a:spcAft>
              <a:spcPct val="35000"/>
            </a:spcAft>
            <a:buFont typeface="Wingdings" pitchFamily="2" charset="2"/>
            <a:buNone/>
          </a:pPr>
          <a:r>
            <a:rPr lang="en-CA" sz="1200" kern="1200" dirty="0"/>
            <a:t>Choose who they need to connect with for support</a:t>
          </a:r>
          <a:endParaRPr lang="en-US" sz="1200" kern="1200" dirty="0"/>
        </a:p>
        <a:p>
          <a:pPr marL="0" lvl="0" indent="0" algn="l" defTabSz="533400">
            <a:lnSpc>
              <a:spcPct val="100000"/>
            </a:lnSpc>
            <a:spcBef>
              <a:spcPct val="0"/>
            </a:spcBef>
            <a:spcAft>
              <a:spcPct val="35000"/>
            </a:spcAft>
            <a:buFont typeface="Wingdings" pitchFamily="2" charset="2"/>
            <a:buNone/>
          </a:pPr>
          <a:r>
            <a:rPr lang="en-CA" sz="1200" kern="1200" dirty="0"/>
            <a:t>Learn how to self-manage their time and develop skills to be more independent learners</a:t>
          </a:r>
          <a:endParaRPr lang="en-US" sz="1200" kern="1200" dirty="0"/>
        </a:p>
      </dsp:txBody>
      <dsp:txXfrm>
        <a:off x="6447895" y="1674791"/>
        <a:ext cx="4443032" cy="1339375"/>
      </dsp:txXfrm>
    </dsp:sp>
    <dsp:sp modelId="{43588CA1-94C1-4970-9D35-FF5E71770DE3}">
      <dsp:nvSpPr>
        <dsp:cNvPr id="0" name=""/>
        <dsp:cNvSpPr/>
      </dsp:nvSpPr>
      <dsp:spPr>
        <a:xfrm>
          <a:off x="0" y="3349010"/>
          <a:ext cx="10890928" cy="13393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3C568-505B-4722-97CB-6F7837BC5ACE}">
      <dsp:nvSpPr>
        <dsp:cNvPr id="0" name=""/>
        <dsp:cNvSpPr/>
      </dsp:nvSpPr>
      <dsp:spPr>
        <a:xfrm>
          <a:off x="405161" y="3650369"/>
          <a:ext cx="736656" cy="7366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233027-EC5D-4AB2-B807-6CD8A026FD54}">
      <dsp:nvSpPr>
        <dsp:cNvPr id="0" name=""/>
        <dsp:cNvSpPr/>
      </dsp:nvSpPr>
      <dsp:spPr>
        <a:xfrm>
          <a:off x="1546978" y="3349010"/>
          <a:ext cx="9343949" cy="1339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751" tIns="141751" rIns="141751" bIns="141751" numCol="1" spcCol="1270" anchor="ctr" anchorCtr="0">
          <a:noAutofit/>
        </a:bodyPr>
        <a:lstStyle/>
        <a:p>
          <a:pPr marL="0" lvl="0" indent="0" algn="l" defTabSz="711200">
            <a:lnSpc>
              <a:spcPct val="100000"/>
            </a:lnSpc>
            <a:spcBef>
              <a:spcPct val="0"/>
            </a:spcBef>
            <a:spcAft>
              <a:spcPct val="35000"/>
            </a:spcAft>
            <a:buNone/>
          </a:pPr>
          <a:r>
            <a:rPr lang="en-CA" sz="1600" kern="1200"/>
            <a:t>PLT provides a structure for students to access learning support and collaborate with other students within the school day</a:t>
          </a:r>
          <a:endParaRPr lang="en-US" sz="1600" kern="1200"/>
        </a:p>
      </dsp:txBody>
      <dsp:txXfrm>
        <a:off x="1546978" y="3349010"/>
        <a:ext cx="9343949" cy="1339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DDD47-81E6-0942-88A4-52089BE9D9F9}">
      <dsp:nvSpPr>
        <dsp:cNvPr id="0" name=""/>
        <dsp:cNvSpPr/>
      </dsp:nvSpPr>
      <dsp:spPr>
        <a:xfrm>
          <a:off x="1676" y="0"/>
          <a:ext cx="5870936" cy="4905633"/>
        </a:xfrm>
        <a:prstGeom prst="homePlate">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992" tIns="58420" rIns="1403970" bIns="58420" numCol="1" spcCol="1270" anchor="ctr" anchorCtr="0">
          <a:noAutofit/>
        </a:bodyPr>
        <a:lstStyle/>
        <a:p>
          <a:pPr marL="0" lvl="0" indent="0" algn="l" defTabSz="1022350">
            <a:lnSpc>
              <a:spcPct val="90000"/>
            </a:lnSpc>
            <a:spcBef>
              <a:spcPct val="0"/>
            </a:spcBef>
            <a:spcAft>
              <a:spcPct val="35000"/>
            </a:spcAft>
            <a:buNone/>
          </a:pPr>
          <a:r>
            <a:rPr lang="en-CA" sz="2300" kern="1200" dirty="0"/>
            <a:t>The District has been looking at PLT structures across secondary schools to see if our current structure best meets the purpose and goals of PLT in terms of enhancing student learning. </a:t>
          </a:r>
          <a:endParaRPr lang="en-US" sz="2300" kern="1200" dirty="0"/>
        </a:p>
      </dsp:txBody>
      <dsp:txXfrm>
        <a:off x="1676" y="0"/>
        <a:ext cx="5257732" cy="4905633"/>
      </dsp:txXfrm>
    </dsp:sp>
    <dsp:sp modelId="{25B8B9BE-C3FB-8E4A-AE10-289D4546614E}">
      <dsp:nvSpPr>
        <dsp:cNvPr id="0" name=""/>
        <dsp:cNvSpPr/>
      </dsp:nvSpPr>
      <dsp:spPr>
        <a:xfrm>
          <a:off x="3884411" y="0"/>
          <a:ext cx="7129832" cy="4905633"/>
        </a:xfrm>
        <a:prstGeom prst="chevron">
          <a:avLst>
            <a:gd name="adj" fmla="val 2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0992" tIns="58420" rIns="350992" bIns="58420" numCol="1" spcCol="1270" anchor="t" anchorCtr="0">
          <a:noAutofit/>
        </a:bodyPr>
        <a:lstStyle/>
        <a:p>
          <a:pPr marL="0" lvl="0" indent="0" algn="l" defTabSz="1022350">
            <a:lnSpc>
              <a:spcPct val="90000"/>
            </a:lnSpc>
            <a:spcBef>
              <a:spcPct val="0"/>
            </a:spcBef>
            <a:spcAft>
              <a:spcPct val="35000"/>
            </a:spcAft>
            <a:buNone/>
          </a:pPr>
          <a:r>
            <a:rPr lang="en-CA" sz="2300" b="1" u="sng" kern="1200" dirty="0"/>
            <a:t>Concerns with current model</a:t>
          </a:r>
          <a:r>
            <a:rPr lang="en-CA" sz="2300" kern="1200" dirty="0"/>
            <a:t>:</a:t>
          </a:r>
          <a:endParaRPr lang="en-US" sz="2300" kern="1200" dirty="0"/>
        </a:p>
        <a:p>
          <a:pPr marL="171450" lvl="1" indent="-171450" algn="l" defTabSz="800100">
            <a:lnSpc>
              <a:spcPct val="90000"/>
            </a:lnSpc>
            <a:spcBef>
              <a:spcPct val="0"/>
            </a:spcBef>
            <a:spcAft>
              <a:spcPct val="15000"/>
            </a:spcAft>
            <a:buChar char="•"/>
          </a:pPr>
          <a:r>
            <a:rPr lang="en-US" sz="1800" kern="1200" dirty="0"/>
            <a:t>Across the district, attendance in PLT has been low,</a:t>
          </a:r>
        </a:p>
        <a:p>
          <a:pPr marL="171450" lvl="1" indent="-171450" algn="l" defTabSz="800100">
            <a:lnSpc>
              <a:spcPct val="90000"/>
            </a:lnSpc>
            <a:spcBef>
              <a:spcPct val="0"/>
            </a:spcBef>
            <a:spcAft>
              <a:spcPct val="15000"/>
            </a:spcAft>
            <a:buChar char="•"/>
          </a:pPr>
          <a:r>
            <a:rPr lang="en-US" sz="1800" kern="1200" dirty="0"/>
            <a:t>Questions and concerns raised by students, parents and staff about the effective use of this time when PLT is first block in the morning.</a:t>
          </a:r>
          <a:r>
            <a:rPr lang="en-CA" sz="1800" kern="1200" dirty="0"/>
            <a:t> </a:t>
          </a:r>
          <a:endParaRPr lang="en-US" sz="1800" kern="1200" dirty="0"/>
        </a:p>
        <a:p>
          <a:pPr marL="171450" lvl="1" indent="-171450" algn="l" defTabSz="800100">
            <a:lnSpc>
              <a:spcPct val="90000"/>
            </a:lnSpc>
            <a:spcBef>
              <a:spcPct val="0"/>
            </a:spcBef>
            <a:spcAft>
              <a:spcPct val="15000"/>
            </a:spcAft>
            <a:buChar char="•"/>
          </a:pPr>
          <a:r>
            <a:rPr lang="en-CA" sz="1800" kern="1200" dirty="0"/>
            <a:t>PLT is instructional time, and schools</a:t>
          </a:r>
          <a:r>
            <a:rPr lang="en-US" sz="1800" kern="1200" dirty="0"/>
            <a:t> are accountable to the Ministry of Education to ensure that students receive the correct number of instructional minutes for the year, and that the time is used effectively for student learning. </a:t>
          </a:r>
        </a:p>
        <a:p>
          <a:pPr marL="171450" lvl="1" indent="-171450" algn="l" defTabSz="800100">
            <a:lnSpc>
              <a:spcPct val="90000"/>
            </a:lnSpc>
            <a:spcBef>
              <a:spcPct val="0"/>
            </a:spcBef>
            <a:spcAft>
              <a:spcPct val="15000"/>
            </a:spcAft>
            <a:buChar char="•"/>
          </a:pPr>
          <a:r>
            <a:rPr lang="en-CA" sz="1800" kern="1200" dirty="0"/>
            <a:t>Schools must</a:t>
          </a:r>
          <a:r>
            <a:rPr lang="en-US" sz="1800" kern="1200" dirty="0"/>
            <a:t> remain in compliance with Ministry requirements.  </a:t>
          </a:r>
          <a:r>
            <a:rPr lang="en-CA" sz="1800" kern="1200" dirty="0"/>
            <a:t> </a:t>
          </a:r>
          <a:endParaRPr lang="en-US" sz="1800" kern="1200" dirty="0"/>
        </a:p>
      </dsp:txBody>
      <dsp:txXfrm>
        <a:off x="5110819" y="0"/>
        <a:ext cx="4677016" cy="49056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C6FCB-34CB-D84B-891A-79E4E78A51FF}" type="datetimeFigureOut">
              <a:rPr lang="en-US" smtClean="0"/>
              <a:t>6/4/25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013F2-896C-7647-9961-7A962EED0E09}" type="slidenum">
              <a:rPr lang="en-US" smtClean="0"/>
              <a:t>‹#›</a:t>
            </a:fld>
            <a:endParaRPr lang="en-US"/>
          </a:p>
        </p:txBody>
      </p:sp>
    </p:spTree>
    <p:extLst>
      <p:ext uri="{BB962C8B-B14F-4D97-AF65-F5344CB8AC3E}">
        <p14:creationId xmlns:p14="http://schemas.microsoft.com/office/powerpoint/2010/main" val="2703668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013F2-896C-7647-9961-7A962EED0E09}" type="slidenum">
              <a:rPr lang="en-US" smtClean="0"/>
              <a:t>2</a:t>
            </a:fld>
            <a:endParaRPr lang="en-US"/>
          </a:p>
        </p:txBody>
      </p:sp>
    </p:spTree>
    <p:extLst>
      <p:ext uri="{BB962C8B-B14F-4D97-AF65-F5344CB8AC3E}">
        <p14:creationId xmlns:p14="http://schemas.microsoft.com/office/powerpoint/2010/main" val="114733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A013F2-896C-7647-9961-7A962EED0E09}" type="slidenum">
              <a:rPr lang="en-US" smtClean="0"/>
              <a:t>3</a:t>
            </a:fld>
            <a:endParaRPr lang="en-US"/>
          </a:p>
        </p:txBody>
      </p:sp>
    </p:spTree>
    <p:extLst>
      <p:ext uri="{BB962C8B-B14F-4D97-AF65-F5344CB8AC3E}">
        <p14:creationId xmlns:p14="http://schemas.microsoft.com/office/powerpoint/2010/main" val="224791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6/4/25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82285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6/4/25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44667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6/4/25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265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6/4/25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09954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6/4/25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81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6/4/25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269548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6/4/25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34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6/4/25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90886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6/4/25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38888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6/4/25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4933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6/4/25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1069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6/4/25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49007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Video 3" descr="Floating Numbers And Letters On Top Of A Book">
            <a:extLst>
              <a:ext uri="{FF2B5EF4-FFF2-40B4-BE49-F238E27FC236}">
                <a16:creationId xmlns:a16="http://schemas.microsoft.com/office/drawing/2014/main" id="{D27C77A5-8355-4B99-844D-CEFD535385EE}"/>
              </a:ext>
            </a:extLst>
          </p:cNvPr>
          <p:cNvPicPr>
            <a:picLocks noChangeAspect="1"/>
          </p:cNvPicPr>
          <p:nvPr>
            <a:videoFile r:link="rId2"/>
            <p:extLst>
              <p:ext uri="{DAA4B4D4-6D71-4841-9C94-3DE7FCFB9230}">
                <p14:media xmlns:p14="http://schemas.microsoft.com/office/powerpoint/2010/main" r:embed="rId1"/>
              </p:ext>
            </p:extLst>
          </p:nvPr>
        </p:nvPicPr>
        <p:blipFill>
          <a:blip r:embed="rId4"/>
          <a:srcRect r="-1" b="283"/>
          <a:stretch>
            <a:fillRect/>
          </a:stretch>
        </p:blipFill>
        <p:spPr>
          <a:xfrm>
            <a:off x="20" y="10"/>
            <a:ext cx="12191979" cy="6857989"/>
          </a:xfrm>
          <a:prstGeom prst="rect">
            <a:avLst/>
          </a:prstGeom>
        </p:spPr>
      </p:pic>
      <p:sp>
        <p:nvSpPr>
          <p:cNvPr id="11" name="Rectangle 10">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D187E-474C-9E87-9EA1-C48A103F4811}"/>
              </a:ext>
            </a:extLst>
          </p:cNvPr>
          <p:cNvSpPr>
            <a:spLocks noGrp="1"/>
          </p:cNvSpPr>
          <p:nvPr>
            <p:ph type="ctrTitle"/>
          </p:nvPr>
        </p:nvSpPr>
        <p:spPr>
          <a:xfrm>
            <a:off x="640080" y="914400"/>
            <a:ext cx="4892948" cy="3427867"/>
          </a:xfrm>
        </p:spPr>
        <p:txBody>
          <a:bodyPr anchor="t">
            <a:normAutofit/>
          </a:bodyPr>
          <a:lstStyle/>
          <a:p>
            <a:r>
              <a:rPr lang="en-US" dirty="0">
                <a:solidFill>
                  <a:srgbClr val="FFFFFF"/>
                </a:solidFill>
              </a:rPr>
              <a:t>Personalized Learning Time </a:t>
            </a:r>
          </a:p>
        </p:txBody>
      </p:sp>
      <p:sp>
        <p:nvSpPr>
          <p:cNvPr id="3" name="Subtitle 2">
            <a:extLst>
              <a:ext uri="{FF2B5EF4-FFF2-40B4-BE49-F238E27FC236}">
                <a16:creationId xmlns:a16="http://schemas.microsoft.com/office/drawing/2014/main" id="{09E73D0B-6624-1CDC-7D01-B272A83D23B2}"/>
              </a:ext>
            </a:extLst>
          </p:cNvPr>
          <p:cNvSpPr>
            <a:spLocks noGrp="1"/>
          </p:cNvSpPr>
          <p:nvPr>
            <p:ph type="subTitle" idx="1"/>
          </p:nvPr>
        </p:nvSpPr>
        <p:spPr>
          <a:xfrm>
            <a:off x="650970" y="5253051"/>
            <a:ext cx="4892948" cy="812923"/>
          </a:xfrm>
        </p:spPr>
        <p:txBody>
          <a:bodyPr anchor="t">
            <a:normAutofit lnSpcReduction="10000"/>
          </a:bodyPr>
          <a:lstStyle/>
          <a:p>
            <a:pPr>
              <a:lnSpc>
                <a:spcPct val="120000"/>
              </a:lnSpc>
            </a:pPr>
            <a:r>
              <a:rPr lang="en-US" sz="1700" dirty="0">
                <a:solidFill>
                  <a:srgbClr val="FFFFFF"/>
                </a:solidFill>
              </a:rPr>
              <a:t>McMath</a:t>
            </a:r>
          </a:p>
          <a:p>
            <a:pPr>
              <a:lnSpc>
                <a:spcPct val="120000"/>
              </a:lnSpc>
            </a:pPr>
            <a:r>
              <a:rPr lang="en-US" sz="1700" dirty="0">
                <a:solidFill>
                  <a:srgbClr val="FFFFFF"/>
                </a:solidFill>
              </a:rPr>
              <a:t>2025-2026</a:t>
            </a:r>
          </a:p>
        </p:txBody>
      </p:sp>
      <p:cxnSp>
        <p:nvCxnSpPr>
          <p:cNvPr id="13" name="Straight Connector 12">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980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35DC1-2BEE-8CD1-9F56-0DE4808A3040}"/>
              </a:ext>
            </a:extLst>
          </p:cNvPr>
          <p:cNvSpPr>
            <a:spLocks noGrp="1"/>
          </p:cNvSpPr>
          <p:nvPr>
            <p:ph type="title"/>
          </p:nvPr>
        </p:nvSpPr>
        <p:spPr>
          <a:xfrm>
            <a:off x="650535" y="1137685"/>
            <a:ext cx="10890929" cy="1097280"/>
          </a:xfrm>
        </p:spPr>
        <p:txBody>
          <a:bodyPr/>
          <a:lstStyle/>
          <a:p>
            <a:r>
              <a:rPr lang="en-US" dirty="0"/>
              <a:t>Purpose of PLT</a:t>
            </a:r>
          </a:p>
        </p:txBody>
      </p:sp>
      <p:graphicFrame>
        <p:nvGraphicFramePr>
          <p:cNvPr id="5" name="Content Placeholder 2">
            <a:extLst>
              <a:ext uri="{FF2B5EF4-FFF2-40B4-BE49-F238E27FC236}">
                <a16:creationId xmlns:a16="http://schemas.microsoft.com/office/drawing/2014/main" id="{163064C8-92CF-9009-B292-88F4B595E7BD}"/>
              </a:ext>
            </a:extLst>
          </p:cNvPr>
          <p:cNvGraphicFramePr>
            <a:graphicFrameLocks noGrp="1"/>
          </p:cNvGraphicFramePr>
          <p:nvPr>
            <p:ph idx="1"/>
            <p:extLst>
              <p:ext uri="{D42A27DB-BD31-4B8C-83A1-F6EECF244321}">
                <p14:modId xmlns:p14="http://schemas.microsoft.com/office/powerpoint/2010/main" val="4094165719"/>
              </p:ext>
            </p:extLst>
          </p:nvPr>
        </p:nvGraphicFramePr>
        <p:xfrm>
          <a:off x="660993" y="1754372"/>
          <a:ext cx="10890928" cy="4688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5817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3C597-8F86-07AF-65FF-5389CD90264C}"/>
              </a:ext>
            </a:extLst>
          </p:cNvPr>
          <p:cNvSpPr>
            <a:spLocks noGrp="1"/>
          </p:cNvSpPr>
          <p:nvPr>
            <p:ph type="title"/>
          </p:nvPr>
        </p:nvSpPr>
        <p:spPr>
          <a:xfrm>
            <a:off x="650535" y="1148318"/>
            <a:ext cx="10890929" cy="1097280"/>
          </a:xfrm>
        </p:spPr>
        <p:txBody>
          <a:bodyPr>
            <a:normAutofit fontScale="90000"/>
          </a:bodyPr>
          <a:lstStyle/>
          <a:p>
            <a:r>
              <a:rPr lang="en-CA" dirty="0"/>
              <a:t>Why are we changing the PLT structure?</a:t>
            </a:r>
            <a:br>
              <a:rPr lang="en-CA" dirty="0"/>
            </a:br>
            <a:endParaRPr lang="en-US" dirty="0"/>
          </a:p>
        </p:txBody>
      </p:sp>
      <p:graphicFrame>
        <p:nvGraphicFramePr>
          <p:cNvPr id="5" name="Content Placeholder 2">
            <a:extLst>
              <a:ext uri="{FF2B5EF4-FFF2-40B4-BE49-F238E27FC236}">
                <a16:creationId xmlns:a16="http://schemas.microsoft.com/office/drawing/2014/main" id="{4C150727-8296-70AE-2AD0-89A6C4A3A07F}"/>
              </a:ext>
            </a:extLst>
          </p:cNvPr>
          <p:cNvGraphicFramePr>
            <a:graphicFrameLocks noGrp="1"/>
          </p:cNvGraphicFramePr>
          <p:nvPr>
            <p:ph idx="1"/>
            <p:extLst>
              <p:ext uri="{D42A27DB-BD31-4B8C-83A1-F6EECF244321}">
                <p14:modId xmlns:p14="http://schemas.microsoft.com/office/powerpoint/2010/main" val="1475492956"/>
              </p:ext>
            </p:extLst>
          </p:nvPr>
        </p:nvGraphicFramePr>
        <p:xfrm>
          <a:off x="650534" y="1717589"/>
          <a:ext cx="11014244" cy="4905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524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EB43DD-8FD6-BD3E-50FB-CBF32EDC3D90}"/>
              </a:ext>
            </a:extLst>
          </p:cNvPr>
          <p:cNvSpPr>
            <a:spLocks noGrp="1"/>
          </p:cNvSpPr>
          <p:nvPr>
            <p:ph type="title"/>
          </p:nvPr>
        </p:nvSpPr>
        <p:spPr>
          <a:xfrm>
            <a:off x="640080" y="914400"/>
            <a:ext cx="3794760" cy="4144684"/>
          </a:xfrm>
        </p:spPr>
        <p:txBody>
          <a:bodyPr anchor="t">
            <a:normAutofit/>
          </a:bodyPr>
          <a:lstStyle/>
          <a:p>
            <a:r>
              <a:rPr lang="en-CA" dirty="0"/>
              <a:t>What will PLT look like for next year? </a:t>
            </a:r>
            <a:br>
              <a:rPr lang="en-CA" dirty="0"/>
            </a:br>
            <a:endParaRPr lang="en-US" dirty="0"/>
          </a:p>
        </p:txBody>
      </p:sp>
      <p:sp>
        <p:nvSpPr>
          <p:cNvPr id="3" name="Content Placeholder 2">
            <a:extLst>
              <a:ext uri="{FF2B5EF4-FFF2-40B4-BE49-F238E27FC236}">
                <a16:creationId xmlns:a16="http://schemas.microsoft.com/office/drawing/2014/main" id="{2B513233-8BD7-9252-20DC-5533FF891B20}"/>
              </a:ext>
            </a:extLst>
          </p:cNvPr>
          <p:cNvSpPr>
            <a:spLocks noGrp="1"/>
          </p:cNvSpPr>
          <p:nvPr>
            <p:ph idx="1"/>
          </p:nvPr>
        </p:nvSpPr>
        <p:spPr>
          <a:xfrm>
            <a:off x="4295455" y="914399"/>
            <a:ext cx="7554675" cy="5708821"/>
          </a:xfrm>
        </p:spPr>
        <p:txBody>
          <a:bodyPr anchor="t">
            <a:normAutofit/>
          </a:bodyPr>
          <a:lstStyle/>
          <a:p>
            <a:r>
              <a:rPr lang="en-CA" sz="2400" dirty="0"/>
              <a:t>Changes are being made for next year so that schools can continue to offer PLT.  The new structure will provide increased opportunities to support student learning and success.</a:t>
            </a:r>
          </a:p>
          <a:p>
            <a:pPr marL="0" indent="0">
              <a:buNone/>
            </a:pPr>
            <a:endParaRPr lang="en-CA" sz="2400" dirty="0"/>
          </a:p>
          <a:p>
            <a:pPr lvl="1" fontAlgn="base"/>
            <a:r>
              <a:rPr lang="en-US" sz="2000" dirty="0"/>
              <a:t>PLT will continue to be twice per week and will be scheduled between first and second period, NOT first thing in the morning</a:t>
            </a:r>
            <a:endParaRPr lang="en-CA" sz="2000" dirty="0"/>
          </a:p>
          <a:p>
            <a:pPr lvl="1" fontAlgn="base"/>
            <a:r>
              <a:rPr lang="en-US" sz="2000" dirty="0"/>
              <a:t>At </a:t>
            </a:r>
            <a:r>
              <a:rPr lang="en-US" sz="2000" b="1" dirty="0"/>
              <a:t>McMath PLT will take place on Tuesdays and Thursdays</a:t>
            </a:r>
            <a:endParaRPr lang="en-CA" sz="2000" dirty="0"/>
          </a:p>
          <a:p>
            <a:pPr lvl="1" fontAlgn="base"/>
            <a:r>
              <a:rPr lang="en-US" sz="2000" dirty="0"/>
              <a:t>Each PLT block will be 48 minutes </a:t>
            </a:r>
          </a:p>
          <a:p>
            <a:pPr lvl="1" fontAlgn="base"/>
            <a:r>
              <a:rPr lang="en-CA" sz="2000" dirty="0"/>
              <a:t>We are working on the details, and more information will be shared as it becomes available. </a:t>
            </a:r>
          </a:p>
          <a:p>
            <a:endParaRPr lang="en-US" dirty="0"/>
          </a:p>
        </p:txBody>
      </p:sp>
      <p:cxnSp>
        <p:nvCxnSpPr>
          <p:cNvPr id="10" name="Straight Connector 9">
            <a:extLst>
              <a:ext uri="{FF2B5EF4-FFF2-40B4-BE49-F238E27FC236}">
                <a16:creationId xmlns:a16="http://schemas.microsoft.com/office/drawing/2014/main" id="{10694E1F-471C-4340-BE4B-28F2BF7D7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78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887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29434E-C182-C3FA-7A20-BD74FCFB4C47}"/>
              </a:ext>
            </a:extLst>
          </p:cNvPr>
          <p:cNvSpPr>
            <a:spLocks noGrp="1"/>
          </p:cNvSpPr>
          <p:nvPr>
            <p:ph type="title"/>
          </p:nvPr>
        </p:nvSpPr>
        <p:spPr>
          <a:xfrm>
            <a:off x="640079" y="570750"/>
            <a:ext cx="10890929" cy="1387934"/>
          </a:xfrm>
        </p:spPr>
        <p:txBody>
          <a:bodyPr anchor="b">
            <a:normAutofit/>
          </a:bodyPr>
          <a:lstStyle/>
          <a:p>
            <a:r>
              <a:rPr lang="en-US" dirty="0"/>
              <a:t>PLT Bell Schedule</a:t>
            </a:r>
          </a:p>
        </p:txBody>
      </p:sp>
      <p:cxnSp>
        <p:nvCxnSpPr>
          <p:cNvPr id="18" name="Straight Connector 17">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5">
            <a:extLst>
              <a:ext uri="{FF2B5EF4-FFF2-40B4-BE49-F238E27FC236}">
                <a16:creationId xmlns:a16="http://schemas.microsoft.com/office/drawing/2014/main" id="{1D7B8B08-E867-8EAC-030F-DDEFF58CCFA7}"/>
              </a:ext>
            </a:extLst>
          </p:cNvPr>
          <p:cNvGraphicFramePr>
            <a:graphicFrameLocks noGrp="1"/>
          </p:cNvGraphicFramePr>
          <p:nvPr>
            <p:ph idx="1"/>
            <p:extLst>
              <p:ext uri="{D42A27DB-BD31-4B8C-83A1-F6EECF244321}">
                <p14:modId xmlns:p14="http://schemas.microsoft.com/office/powerpoint/2010/main" val="873558217"/>
              </p:ext>
            </p:extLst>
          </p:nvPr>
        </p:nvGraphicFramePr>
        <p:xfrm>
          <a:off x="922095" y="2559050"/>
          <a:ext cx="10326899" cy="3738865"/>
        </p:xfrm>
        <a:graphic>
          <a:graphicData uri="http://schemas.openxmlformats.org/drawingml/2006/table">
            <a:tbl>
              <a:tblPr firstRow="1" firstCol="1" bandRow="1">
                <a:solidFill>
                  <a:srgbClr val="F2F2F2">
                    <a:alpha val="45098"/>
                  </a:srgbClr>
                </a:solidFill>
                <a:tableStyleId>{5C22544A-7EE6-4342-B048-85BDC9FD1C3A}</a:tableStyleId>
              </a:tblPr>
              <a:tblGrid>
                <a:gridCol w="3315584">
                  <a:extLst>
                    <a:ext uri="{9D8B030D-6E8A-4147-A177-3AD203B41FA5}">
                      <a16:colId xmlns:a16="http://schemas.microsoft.com/office/drawing/2014/main" val="4249053824"/>
                    </a:ext>
                  </a:extLst>
                </a:gridCol>
                <a:gridCol w="3232015">
                  <a:extLst>
                    <a:ext uri="{9D8B030D-6E8A-4147-A177-3AD203B41FA5}">
                      <a16:colId xmlns:a16="http://schemas.microsoft.com/office/drawing/2014/main" val="3748122085"/>
                    </a:ext>
                  </a:extLst>
                </a:gridCol>
                <a:gridCol w="3779300">
                  <a:extLst>
                    <a:ext uri="{9D8B030D-6E8A-4147-A177-3AD203B41FA5}">
                      <a16:colId xmlns:a16="http://schemas.microsoft.com/office/drawing/2014/main" val="1708588574"/>
                    </a:ext>
                  </a:extLst>
                </a:gridCol>
              </a:tblGrid>
              <a:tr h="506965">
                <a:tc>
                  <a:txBody>
                    <a:bodyPr/>
                    <a:lstStyle/>
                    <a:p>
                      <a:pPr algn="ctr">
                        <a:buNone/>
                      </a:pPr>
                      <a:r>
                        <a:rPr lang="en-US" sz="2100" b="0" cap="none" spc="0">
                          <a:solidFill>
                            <a:schemeClr val="bg1"/>
                          </a:solidFill>
                          <a:effectLst/>
                        </a:rPr>
                        <a:t> </a:t>
                      </a:r>
                      <a:endParaRPr lang="en-CA" sz="21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buNone/>
                      </a:pPr>
                      <a:r>
                        <a:rPr lang="en-US" sz="2100" b="0" cap="none" spc="0" dirty="0">
                          <a:solidFill>
                            <a:schemeClr val="bg1"/>
                          </a:solidFill>
                          <a:effectLst/>
                        </a:rPr>
                        <a:t>TUESDAY</a:t>
                      </a:r>
                      <a:endParaRPr lang="en-CA" sz="2100" b="0" cap="none" spc="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nchor="ctr">
                    <a:lnL w="12700" cmpd="sng">
                      <a:noFill/>
                    </a:lnL>
                    <a:lnR w="12700" cmpd="sng">
                      <a:noFill/>
                    </a:lnR>
                    <a:lnT w="19050" cap="flat" cmpd="sng" algn="ctr">
                      <a:noFill/>
                      <a:prstDash val="solid"/>
                    </a:lnT>
                    <a:lnB w="38100" cmpd="sng">
                      <a:noFill/>
                    </a:lnB>
                    <a:solidFill>
                      <a:schemeClr val="tx1"/>
                    </a:solidFill>
                  </a:tcPr>
                </a:tc>
                <a:tc>
                  <a:txBody>
                    <a:bodyPr/>
                    <a:lstStyle/>
                    <a:p>
                      <a:pPr algn="ctr">
                        <a:buNone/>
                      </a:pPr>
                      <a:r>
                        <a:rPr lang="en-US" sz="2100" b="0" cap="none" spc="0">
                          <a:solidFill>
                            <a:schemeClr val="bg1"/>
                          </a:solidFill>
                          <a:effectLst/>
                        </a:rPr>
                        <a:t>THURSDAY</a:t>
                      </a:r>
                      <a:endParaRPr lang="en-CA" sz="2100" b="0" cap="none" spc="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490719755"/>
                  </a:ext>
                </a:extLst>
              </a:tr>
              <a:tr h="461700">
                <a:tc>
                  <a:txBody>
                    <a:bodyPr/>
                    <a:lstStyle/>
                    <a:p>
                      <a:pPr algn="ctr">
                        <a:buNone/>
                      </a:pPr>
                      <a:r>
                        <a:rPr lang="en-US" sz="1800" b="1" cap="none" spc="0">
                          <a:solidFill>
                            <a:schemeClr val="tx1"/>
                          </a:solidFill>
                          <a:effectLst/>
                        </a:rPr>
                        <a:t>8:30 – 9:38</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rPr>
                        <a:t>A/E</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A/E</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38100" cmpd="sng">
                      <a:noFill/>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2456878050"/>
                  </a:ext>
                </a:extLst>
              </a:tr>
              <a:tr h="461700">
                <a:tc>
                  <a:txBody>
                    <a:bodyPr/>
                    <a:lstStyle/>
                    <a:p>
                      <a:pPr algn="ctr">
                        <a:buNone/>
                      </a:pPr>
                      <a:r>
                        <a:rPr lang="en-US" sz="1800" b="1" cap="none" spc="0">
                          <a:solidFill>
                            <a:schemeClr val="tx1"/>
                          </a:solidFill>
                          <a:effectLst/>
                        </a:rPr>
                        <a:t>9:43 – 10:31</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gridSpan="2">
                  <a:txBody>
                    <a:bodyPr/>
                    <a:lstStyle/>
                    <a:p>
                      <a:pPr algn="ctr">
                        <a:buNone/>
                      </a:pPr>
                      <a:r>
                        <a:rPr lang="en-US" sz="1800" cap="none" spc="0">
                          <a:solidFill>
                            <a:schemeClr val="tx1"/>
                          </a:solidFill>
                          <a:effectLst/>
                        </a:rPr>
                        <a:t>PLT</a:t>
                      </a:r>
                      <a:endParaRPr lang="en-CA"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hMerge="1">
                  <a:txBody>
                    <a:bodyPr/>
                    <a:lstStyle/>
                    <a:p>
                      <a:endParaRPr lang="en-US"/>
                    </a:p>
                  </a:txBody>
                  <a:tcPr/>
                </a:tc>
                <a:extLst>
                  <a:ext uri="{0D108BD9-81ED-4DB2-BD59-A6C34878D82A}">
                    <a16:rowId xmlns:a16="http://schemas.microsoft.com/office/drawing/2014/main" val="968439764"/>
                  </a:ext>
                </a:extLst>
              </a:tr>
              <a:tr h="461700">
                <a:tc>
                  <a:txBody>
                    <a:bodyPr/>
                    <a:lstStyle/>
                    <a:p>
                      <a:pPr algn="ctr">
                        <a:buNone/>
                      </a:pPr>
                      <a:r>
                        <a:rPr lang="en-US" sz="1800" b="1" cap="none" spc="0">
                          <a:solidFill>
                            <a:schemeClr val="tx1"/>
                          </a:solidFill>
                          <a:effectLst/>
                        </a:rPr>
                        <a:t>10:36 – 11:44 </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rPr>
                        <a:t>B/F</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B/F</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1017797040"/>
                  </a:ext>
                </a:extLst>
              </a:tr>
              <a:tr h="461700">
                <a:tc>
                  <a:txBody>
                    <a:bodyPr/>
                    <a:lstStyle/>
                    <a:p>
                      <a:pPr algn="ctr">
                        <a:buNone/>
                      </a:pPr>
                      <a:r>
                        <a:rPr lang="en-US" sz="1800" b="1" cap="none" spc="0">
                          <a:solidFill>
                            <a:schemeClr val="tx1"/>
                          </a:solidFill>
                          <a:effectLst/>
                        </a:rPr>
                        <a:t>11:44 – 11:59 </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gridSpan="2">
                  <a:txBody>
                    <a:bodyPr/>
                    <a:lstStyle/>
                    <a:p>
                      <a:pPr algn="ctr">
                        <a:buNone/>
                      </a:pPr>
                      <a:r>
                        <a:rPr lang="en-US" sz="1800" cap="none" spc="0">
                          <a:solidFill>
                            <a:schemeClr val="tx1"/>
                          </a:solidFill>
                          <a:effectLst/>
                        </a:rPr>
                        <a:t>BREAK</a:t>
                      </a:r>
                      <a:endParaRPr lang="en-CA"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hMerge="1">
                  <a:txBody>
                    <a:bodyPr/>
                    <a:lstStyle/>
                    <a:p>
                      <a:endParaRPr lang="en-US"/>
                    </a:p>
                  </a:txBody>
                  <a:tcPr/>
                </a:tc>
                <a:extLst>
                  <a:ext uri="{0D108BD9-81ED-4DB2-BD59-A6C34878D82A}">
                    <a16:rowId xmlns:a16="http://schemas.microsoft.com/office/drawing/2014/main" val="2426219223"/>
                  </a:ext>
                </a:extLst>
              </a:tr>
              <a:tr h="461700">
                <a:tc>
                  <a:txBody>
                    <a:bodyPr/>
                    <a:lstStyle/>
                    <a:p>
                      <a:pPr algn="ctr">
                        <a:buNone/>
                      </a:pPr>
                      <a:r>
                        <a:rPr lang="en-US" sz="1800" b="1" cap="none" spc="0">
                          <a:solidFill>
                            <a:schemeClr val="tx1"/>
                          </a:solidFill>
                          <a:effectLst/>
                        </a:rPr>
                        <a:t>11:59 – 1:07</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rPr>
                        <a:t>C/G</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pPr algn="ctr">
                        <a:buNone/>
                      </a:pPr>
                      <a:r>
                        <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C/G</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250324664"/>
                  </a:ext>
                </a:extLst>
              </a:tr>
              <a:tr h="461700">
                <a:tc>
                  <a:txBody>
                    <a:bodyPr/>
                    <a:lstStyle/>
                    <a:p>
                      <a:pPr algn="ctr">
                        <a:buNone/>
                      </a:pPr>
                      <a:r>
                        <a:rPr lang="en-US" sz="1800" b="1" cap="none" spc="0">
                          <a:solidFill>
                            <a:schemeClr val="tx1"/>
                          </a:solidFill>
                          <a:effectLst/>
                        </a:rPr>
                        <a:t>1:07 – 1:52</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gridSpan="2">
                  <a:txBody>
                    <a:bodyPr/>
                    <a:lstStyle/>
                    <a:p>
                      <a:pPr algn="ctr">
                        <a:buNone/>
                      </a:pPr>
                      <a:r>
                        <a:rPr lang="en-US" sz="1800" cap="none" spc="0">
                          <a:solidFill>
                            <a:schemeClr val="tx1"/>
                          </a:solidFill>
                          <a:effectLst/>
                        </a:rPr>
                        <a:t>LUNCH</a:t>
                      </a:r>
                      <a:endParaRPr lang="en-CA" sz="18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hMerge="1">
                  <a:txBody>
                    <a:bodyPr/>
                    <a:lstStyle/>
                    <a:p>
                      <a:endParaRPr lang="en-US"/>
                    </a:p>
                  </a:txBody>
                  <a:tcPr/>
                </a:tc>
                <a:extLst>
                  <a:ext uri="{0D108BD9-81ED-4DB2-BD59-A6C34878D82A}">
                    <a16:rowId xmlns:a16="http://schemas.microsoft.com/office/drawing/2014/main" val="1150290544"/>
                  </a:ext>
                </a:extLst>
              </a:tr>
              <a:tr h="461700">
                <a:tc>
                  <a:txBody>
                    <a:bodyPr/>
                    <a:lstStyle/>
                    <a:p>
                      <a:pPr algn="ctr">
                        <a:buNone/>
                      </a:pPr>
                      <a:r>
                        <a:rPr lang="en-US" sz="1800" b="1" cap="none" spc="0">
                          <a:solidFill>
                            <a:schemeClr val="tx1"/>
                          </a:solidFill>
                          <a:effectLst/>
                        </a:rPr>
                        <a:t>1:52 – 3:00</a:t>
                      </a:r>
                      <a:endParaRPr lang="en-CA" sz="1800" b="1"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buNone/>
                      </a:pPr>
                      <a:r>
                        <a:rPr lang="en-US" sz="1800" cap="none" spc="0" dirty="0">
                          <a:solidFill>
                            <a:schemeClr val="tx1"/>
                          </a:solidFill>
                          <a:effectLst/>
                        </a:rPr>
                        <a:t>D/H</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pPr algn="ctr">
                        <a:buNone/>
                      </a:pPr>
                      <a:r>
                        <a:rPr lang="en-US"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D/H</a:t>
                      </a:r>
                      <a:endParaRPr lang="en-CA" sz="1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1846" marR="101846" marT="135794" marB="0">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4153871281"/>
                  </a:ext>
                </a:extLst>
              </a:tr>
            </a:tbl>
          </a:graphicData>
        </a:graphic>
      </p:graphicFrame>
    </p:spTree>
    <p:extLst>
      <p:ext uri="{BB962C8B-B14F-4D97-AF65-F5344CB8AC3E}">
        <p14:creationId xmlns:p14="http://schemas.microsoft.com/office/powerpoint/2010/main" val="61964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66D761-62DC-D735-F870-DF68A16767F4}"/>
              </a:ext>
            </a:extLst>
          </p:cNvPr>
          <p:cNvSpPr>
            <a:spLocks noGrp="1"/>
          </p:cNvSpPr>
          <p:nvPr>
            <p:ph type="title"/>
          </p:nvPr>
        </p:nvSpPr>
        <p:spPr>
          <a:xfrm>
            <a:off x="640080" y="914400"/>
            <a:ext cx="3794760" cy="4144684"/>
          </a:xfrm>
        </p:spPr>
        <p:txBody>
          <a:bodyPr anchor="t">
            <a:normAutofit/>
          </a:bodyPr>
          <a:lstStyle/>
          <a:p>
            <a:r>
              <a:rPr lang="en-CA" dirty="0"/>
              <a:t>Will students have a chance to give feedback? </a:t>
            </a:r>
            <a:br>
              <a:rPr lang="en-CA" dirty="0"/>
            </a:br>
            <a:endParaRPr lang="en-US" dirty="0"/>
          </a:p>
        </p:txBody>
      </p:sp>
      <p:sp>
        <p:nvSpPr>
          <p:cNvPr id="3" name="Content Placeholder 2">
            <a:extLst>
              <a:ext uri="{FF2B5EF4-FFF2-40B4-BE49-F238E27FC236}">
                <a16:creationId xmlns:a16="http://schemas.microsoft.com/office/drawing/2014/main" id="{1EB5C4E1-B07B-3573-EF0A-0935E506C4C0}"/>
              </a:ext>
            </a:extLst>
          </p:cNvPr>
          <p:cNvSpPr>
            <a:spLocks noGrp="1"/>
          </p:cNvSpPr>
          <p:nvPr>
            <p:ph idx="1"/>
          </p:nvPr>
        </p:nvSpPr>
        <p:spPr>
          <a:xfrm>
            <a:off x="5148072" y="1051559"/>
            <a:ext cx="6382937" cy="5248656"/>
          </a:xfrm>
        </p:spPr>
        <p:txBody>
          <a:bodyPr anchor="t">
            <a:normAutofit/>
          </a:bodyPr>
          <a:lstStyle/>
          <a:p>
            <a:r>
              <a:rPr lang="en-CA" dirty="0"/>
              <a:t>The district will coordinate an engagement process from students, staff and parents during the 2025-2026 school year to gather feedback on PLT and the revised structure. </a:t>
            </a:r>
          </a:p>
          <a:p>
            <a:pPr marL="0" indent="0">
              <a:buNone/>
            </a:pPr>
            <a:endParaRPr lang="en-US" dirty="0"/>
          </a:p>
        </p:txBody>
      </p:sp>
      <p:cxnSp>
        <p:nvCxnSpPr>
          <p:cNvPr id="10" name="Straight Connector 9">
            <a:extLst>
              <a:ext uri="{FF2B5EF4-FFF2-40B4-BE49-F238E27FC236}">
                <a16:creationId xmlns:a16="http://schemas.microsoft.com/office/drawing/2014/main" id="{10694E1F-471C-4340-BE4B-28F2BF7D7A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627278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36967B8-1A0A-5CF8-C2BB-2209BFAE42F4}"/>
              </a:ext>
            </a:extLst>
          </p:cNvPr>
          <p:cNvSpPr txBox="1"/>
          <p:nvPr/>
        </p:nvSpPr>
        <p:spPr>
          <a:xfrm>
            <a:off x="713231" y="4774030"/>
            <a:ext cx="10738033" cy="1134157"/>
          </a:xfrm>
          <a:prstGeom prst="rect">
            <a:avLst/>
          </a:prstGeom>
          <a:noFill/>
        </p:spPr>
        <p:txBody>
          <a:bodyPr wrap="square">
            <a:spAutoFit/>
          </a:bodyPr>
          <a:lstStyle/>
          <a:p>
            <a:pPr>
              <a:lnSpc>
                <a:spcPct val="115000"/>
              </a:lnSpc>
              <a:spcAft>
                <a:spcPts val="800"/>
              </a:spcAft>
            </a:pPr>
            <a:r>
              <a:rPr lang="en-CA" sz="1800" b="1" kern="100" dirty="0">
                <a:effectLst/>
                <a:ea typeface="Aptos" panose="020B0004020202020204" pitchFamily="34" charset="0"/>
                <a:cs typeface="Times New Roman" panose="02020603050405020304" pitchFamily="18" charset="0"/>
              </a:rPr>
              <a:t>More info coming…</a:t>
            </a:r>
          </a:p>
          <a:p>
            <a:pPr>
              <a:lnSpc>
                <a:spcPct val="115000"/>
              </a:lnSpc>
              <a:spcAft>
                <a:spcPts val="800"/>
              </a:spcAft>
            </a:pPr>
            <a:r>
              <a:rPr lang="en-CA" sz="1800" kern="100" dirty="0">
                <a:effectLst/>
                <a:ea typeface="Aptos" panose="020B0004020202020204" pitchFamily="34" charset="0"/>
                <a:cs typeface="Times New Roman" panose="02020603050405020304" pitchFamily="18" charset="0"/>
              </a:rPr>
              <a:t>We are working through many of the details to support this change, and we will provide updates to students and families on more specific details when they are available.</a:t>
            </a:r>
          </a:p>
        </p:txBody>
      </p:sp>
    </p:spTree>
    <p:extLst>
      <p:ext uri="{BB962C8B-B14F-4D97-AF65-F5344CB8AC3E}">
        <p14:creationId xmlns:p14="http://schemas.microsoft.com/office/powerpoint/2010/main" val="4161179919"/>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TotalTime>
  <Words>470</Words>
  <Application>Microsoft Macintosh PowerPoint</Application>
  <PresentationFormat>Widescreen</PresentationFormat>
  <Paragraphs>52</Paragraphs>
  <Slides>6</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Grandview Display</vt:lpstr>
      <vt:lpstr>Times New Roman</vt:lpstr>
      <vt:lpstr>Wingdings</vt:lpstr>
      <vt:lpstr>DashVTI</vt:lpstr>
      <vt:lpstr>Personalized Learning Time </vt:lpstr>
      <vt:lpstr>Purpose of PLT</vt:lpstr>
      <vt:lpstr>Why are we changing the PLT structure? </vt:lpstr>
      <vt:lpstr>What will PLT look like for next year?  </vt:lpstr>
      <vt:lpstr>PLT Bell Schedule</vt:lpstr>
      <vt:lpstr>Will students have a chance to give feedback?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Annie Varghese</dc:creator>
  <cp:lastModifiedBy>Lee Banta</cp:lastModifiedBy>
  <cp:revision>5</cp:revision>
  <dcterms:created xsi:type="dcterms:W3CDTF">2025-05-30T22:51:31Z</dcterms:created>
  <dcterms:modified xsi:type="dcterms:W3CDTF">2025-06-05T00:26:18Z</dcterms:modified>
</cp:coreProperties>
</file>